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77" r:id="rId3"/>
    <p:sldMasterId id="2147483691" r:id="rId4"/>
  </p:sldMasterIdLst>
  <p:notesMasterIdLst>
    <p:notesMasterId r:id="rId33"/>
  </p:notesMasterIdLst>
  <p:handoutMasterIdLst>
    <p:handoutMasterId r:id="rId34"/>
  </p:handoutMasterIdLst>
  <p:sldIdLst>
    <p:sldId id="256" r:id="rId5"/>
    <p:sldId id="308" r:id="rId6"/>
    <p:sldId id="298" r:id="rId7"/>
    <p:sldId id="277" r:id="rId8"/>
    <p:sldId id="314" r:id="rId9"/>
    <p:sldId id="296" r:id="rId10"/>
    <p:sldId id="269" r:id="rId11"/>
    <p:sldId id="325" r:id="rId12"/>
    <p:sldId id="326" r:id="rId13"/>
    <p:sldId id="315" r:id="rId14"/>
    <p:sldId id="270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297" r:id="rId25"/>
    <p:sldId id="288" r:id="rId26"/>
    <p:sldId id="307" r:id="rId27"/>
    <p:sldId id="273" r:id="rId28"/>
    <p:sldId id="285" r:id="rId29"/>
    <p:sldId id="313" r:id="rId30"/>
    <p:sldId id="327" r:id="rId31"/>
    <p:sldId id="294" r:id="rId32"/>
  </p:sldIdLst>
  <p:sldSz cx="9906000" cy="6858000" type="A4"/>
  <p:notesSz cx="6669088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F90F"/>
    <a:srgbClr val="1406C8"/>
    <a:srgbClr val="999999"/>
    <a:srgbClr val="E2001A"/>
    <a:srgbClr val="5C6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3" autoAdjust="0"/>
    <p:restoredTop sz="86203" autoAdjust="0"/>
  </p:normalViewPr>
  <p:slideViewPr>
    <p:cSldViewPr>
      <p:cViewPr>
        <p:scale>
          <a:sx n="66" d="100"/>
          <a:sy n="66" d="100"/>
        </p:scale>
        <p:origin x="-1344" y="-72"/>
      </p:cViewPr>
      <p:guideLst>
        <p:guide orient="horz" pos="3702"/>
        <p:guide pos="535"/>
        <p:guide pos="547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238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9.xml"/><Relationship Id="rId1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kumente%20und%20Einstellungen\Derr\Eigene%20Dateien\1006_mannheim21\excelfiles\abiturnoten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54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sideWall>
    <c:backWall>
      <c:thickness val="0"/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6201641266119571E-2"/>
          <c:y val="3.4334763948497854E-2"/>
          <c:w val="0.91207502930832351"/>
          <c:h val="0.8519313304721030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spPr>
            <a:pattFill prst="ltUpDiag">
              <a:fgClr>
                <a:srgbClr xmlns:mc="http://schemas.openxmlformats.org/markup-compatibility/2006" xmlns:a14="http://schemas.microsoft.com/office/drawing/2010/main" val="C0C0C0" mc:Ignorable="a14" a14:legacySpreadsheetColorIndex="22"/>
              </a:fgClr>
              <a:bgClr>
                <a:srgbClr xmlns:mc="http://schemas.openxmlformats.org/markup-compatibility/2006" xmlns:a14="http://schemas.microsoft.com/office/drawing/2010/main" val="FFFFFF" mc:Ignorable="a14" a14:legacySpreadsheetColorIndex="9"/>
              </a:bgClr>
            </a:pattFill>
            <a:ln w="24252">
              <a:noFill/>
            </a:ln>
          </c:spPr>
          <c:invertIfNegative val="0"/>
          <c:dLbls>
            <c:delete val="1"/>
          </c:dLbls>
          <c:cat>
            <c:strRef>
              <c:f>Sheet1!$B$1:$I$1</c:f>
              <c:strCache>
                <c:ptCount val="8"/>
                <c:pt idx="0">
                  <c:v>Stuttgart + Campus Horb</c:v>
                </c:pt>
                <c:pt idx="1">
                  <c:v>Mannheim</c:v>
                </c:pt>
                <c:pt idx="2">
                  <c:v>Mosbach + Campus Bad Mergentheim</c:v>
                </c:pt>
                <c:pt idx="3">
                  <c:v>Ravensburg + Campus Friedrichshafen</c:v>
                </c:pt>
                <c:pt idx="4">
                  <c:v>Karlsruhe</c:v>
                </c:pt>
                <c:pt idx="5">
                  <c:v>Villingen-Schwenningen</c:v>
                </c:pt>
                <c:pt idx="6">
                  <c:v>Lörrach</c:v>
                </c:pt>
                <c:pt idx="7">
                  <c:v>Heidenheim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6683</c:v>
                </c:pt>
                <c:pt idx="1">
                  <c:v>5476</c:v>
                </c:pt>
                <c:pt idx="2">
                  <c:v>2749</c:v>
                </c:pt>
                <c:pt idx="3">
                  <c:v>2679</c:v>
                </c:pt>
                <c:pt idx="4">
                  <c:v>2376</c:v>
                </c:pt>
                <c:pt idx="5">
                  <c:v>1989</c:v>
                </c:pt>
                <c:pt idx="6">
                  <c:v>1706</c:v>
                </c:pt>
                <c:pt idx="7">
                  <c:v>1619</c:v>
                </c:pt>
              </c:numCache>
            </c:numRef>
          </c:val>
          <c:shape val="cylinder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65072896"/>
        <c:axId val="165379072"/>
        <c:axId val="0"/>
      </c:bar3DChart>
      <c:catAx>
        <c:axId val="16507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0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573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653790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5379072"/>
        <c:scaling>
          <c:orientation val="minMax"/>
        </c:scaling>
        <c:delete val="0"/>
        <c:axPos val="l"/>
        <c:majorGridlines>
          <c:spPr>
            <a:ln w="3032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0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37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65072896"/>
        <c:crosses val="autoZero"/>
        <c:crossBetween val="between"/>
      </c:valAx>
      <c:spPr>
        <a:noFill/>
        <a:ln w="2425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19" b="1" i="0" u="none" strike="noStrike" baseline="0">
          <a:solidFill>
            <a:schemeClr val="tx1"/>
          </a:solidFill>
          <a:latin typeface="Garamond"/>
          <a:ea typeface="Garamond"/>
          <a:cs typeface="Garamond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6666747042277971E-2"/>
          <c:y val="0.15000030517640447"/>
          <c:w val="0.82098864413175654"/>
          <c:h val="0.77083490160095558"/>
        </c:manualLayout>
      </c:layout>
      <c:barChart>
        <c:barDir val="col"/>
        <c:grouping val="clustered"/>
        <c:varyColors val="0"/>
        <c:ser>
          <c:idx val="0"/>
          <c:order val="0"/>
          <c:tx>
            <c:v>Abiturnote</c:v>
          </c:tx>
          <c:spPr>
            <a:solidFill>
              <a:srgbClr val="C00000"/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8230276291176804E-3"/>
                  <c:y val="7.53612992257975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608510656284138E-3"/>
                  <c:y val="7.226613710559956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716943797939941E-3"/>
                  <c:y val="7.76231823694824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1068846818299023E-3"/>
                  <c:y val="8.018269525219583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7076785234898732E-3"/>
                  <c:y val="7.91708129820321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0,7%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chemeClr val="bg1"/>
                    </a:solidFill>
                    <a:latin typeface="Generis Sans Com"/>
                    <a:ea typeface="Generis Sans Com"/>
                    <a:cs typeface="Generis Sans Com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'C:\Dokumente und Einstellungen\Derr\Eigene Dateien\1006_mannheim21\excelfiles\[abinoten-studienanfänger2009.xls]daten'!$A$2:$A$7</c:f>
              <c:strCache>
                <c:ptCount val="6"/>
                <c:pt idx="0">
                  <c:v>1,0-1,5</c:v>
                </c:pt>
                <c:pt idx="1">
                  <c:v>1,6-2,0</c:v>
                </c:pt>
                <c:pt idx="2">
                  <c:v>2,1-2,5</c:v>
                </c:pt>
                <c:pt idx="3">
                  <c:v>2,6-3,0</c:v>
                </c:pt>
                <c:pt idx="4">
                  <c:v>3,1-3,5</c:v>
                </c:pt>
                <c:pt idx="5">
                  <c:v>3,6 und schl.</c:v>
                </c:pt>
              </c:strCache>
            </c:strRef>
          </c:cat>
          <c:val>
            <c:numRef>
              <c:f>'C:\Dokumente und Einstellungen\Derr\Eigene Dateien\1006_mannheim21\excelfiles\[abinoten-studienanfänger2009.xls]daten'!$C$2:$C$7</c:f>
              <c:numCache>
                <c:formatCode>General</c:formatCode>
                <c:ptCount val="6"/>
                <c:pt idx="0">
                  <c:v>9.8000000000000601E-2</c:v>
                </c:pt>
                <c:pt idx="1">
                  <c:v>0.24700000000000041</c:v>
                </c:pt>
                <c:pt idx="2">
                  <c:v>0.32700000000000218</c:v>
                </c:pt>
                <c:pt idx="3">
                  <c:v>0.22600000000000045</c:v>
                </c:pt>
                <c:pt idx="4">
                  <c:v>9.5000000000000265E-2</c:v>
                </c:pt>
                <c:pt idx="5">
                  <c:v>7.000000000000047E-3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2"/>
        <c:overlap val="10"/>
        <c:axId val="161455488"/>
        <c:axId val="178455680"/>
      </c:barChart>
      <c:catAx>
        <c:axId val="161455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Generis Sans Com"/>
                <a:ea typeface="Generis Sans Com"/>
                <a:cs typeface="Generis Sans Com"/>
              </a:defRPr>
            </a:pPr>
            <a:endParaRPr lang="de-DE"/>
          </a:p>
        </c:txPr>
        <c:crossAx val="1784556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78455680"/>
        <c:scaling>
          <c:orientation val="minMax"/>
          <c:max val="0.35000000000000031"/>
          <c:min val="0"/>
        </c:scaling>
        <c:delete val="0"/>
        <c:axPos val="l"/>
        <c:majorGridlines>
          <c:spPr>
            <a:ln w="3175">
              <a:solidFill>
                <a:schemeClr val="bg1">
                  <a:lumMod val="50000"/>
                </a:schemeClr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one"/>
        <c:spPr>
          <a:ln w="3175">
            <a:solidFill>
              <a:schemeClr val="bg1">
                <a:lumMod val="50000"/>
              </a:schemeClr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Generis Sans Com"/>
                <a:ea typeface="Generis Sans Com"/>
                <a:cs typeface="Generis Sans Com"/>
              </a:defRPr>
            </a:pPr>
            <a:endParaRPr lang="de-DE"/>
          </a:p>
        </c:txPr>
        <c:crossAx val="161455488"/>
        <c:crosses val="autoZero"/>
        <c:crossBetween val="between"/>
        <c:majorUnit val="5.0000000000000114E-2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Generis Sans Com"/>
          <a:ea typeface="Generis Sans Com"/>
          <a:cs typeface="Generis Sans Com"/>
        </a:defRPr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32590855803046"/>
          <c:y val="2.1459227467811159E-3"/>
          <c:w val="0.54630715123094964"/>
          <c:h val="1"/>
        </c:manualLayout>
      </c:layout>
      <c:doughnut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Ost</c:v>
                </c:pt>
              </c:strCache>
            </c:strRef>
          </c:tx>
          <c:spPr>
            <a:solidFill>
              <a:schemeClr val="accent1"/>
            </a:solidFill>
            <a:ln w="19357">
              <a:noFill/>
            </a:ln>
          </c:spPr>
          <c:dPt>
            <c:idx val="0"/>
            <c:bubble3D val="0"/>
            <c:spPr>
              <a:pattFill prst="narHorz">
                <a:fgClr>
                  <a:srgbClr xmlns:mc="http://schemas.openxmlformats.org/markup-compatibility/2006" xmlns:a14="http://schemas.microsoft.com/office/drawing/2010/main" val="C0C0C0" mc:Ignorable="a14" a14:legacySpreadsheetColorIndex="22"/>
                </a:fgClr>
                <a:bgClr>
                  <a:srgbClr xmlns:mc="http://schemas.openxmlformats.org/markup-compatibility/2006" xmlns:a14="http://schemas.microsoft.com/office/drawing/2010/main" val="FFFFFF" mc:Ignorable="a14" a14:legacySpreadsheetColorIndex="9"/>
                </a:bgClr>
              </a:pattFill>
              <a:ln w="19357">
                <a:noFill/>
              </a:ln>
            </c:spPr>
          </c:dPt>
          <c:dPt>
            <c:idx val="1"/>
            <c:bubble3D val="0"/>
            <c:spPr>
              <a:pattFill prst="dkUpDiag">
                <a:fgClr>
                  <a:srgbClr xmlns:mc="http://schemas.openxmlformats.org/markup-compatibility/2006" xmlns:a14="http://schemas.microsoft.com/office/drawing/2010/main" val="FF0000" mc:Ignorable="a14" a14:legacySpreadsheetColorIndex="10"/>
                </a:fgClr>
                <a:bgClr>
                  <a:srgbClr xmlns:mc="http://schemas.openxmlformats.org/markup-compatibility/2006" xmlns:a14="http://schemas.microsoft.com/office/drawing/2010/main" val="FFFFFF" mc:Ignorable="a14" a14:legacySpreadsheetColorIndex="9"/>
                </a:bgClr>
              </a:pattFill>
              <a:ln w="19357">
                <a:noFill/>
              </a:ln>
            </c:spPr>
          </c:dPt>
          <c:dPt>
            <c:idx val="2"/>
            <c:bubble3D val="0"/>
            <c:spPr>
              <a:pattFill prst="narVert">
                <a:fgClr>
                  <a:srgbClr xmlns:mc="http://schemas.openxmlformats.org/markup-compatibility/2006" xmlns:a14="http://schemas.microsoft.com/office/drawing/2010/main" val="000000" mc:Ignorable="a14" a14:legacySpreadsheetColorIndex="8"/>
                </a:fgClr>
                <a:bgClr>
                  <a:srgbClr xmlns:mc="http://schemas.openxmlformats.org/markup-compatibility/2006" xmlns:a14="http://schemas.microsoft.com/office/drawing/2010/main" val="FFFFFF" mc:Ignorable="a14" a14:legacySpreadsheetColorIndex="9"/>
                </a:bgClr>
              </a:pattFill>
              <a:ln w="19357">
                <a:noFill/>
              </a:ln>
            </c:spPr>
          </c:dPt>
          <c:dLbls>
            <c:dLbl>
              <c:idx val="0"/>
              <c:layout>
                <c:manualLayout>
                  <c:x val="0.15385663905228045"/>
                  <c:y val="7.5358978588811618E-2"/>
                </c:manualLayout>
              </c:layout>
              <c:tx>
                <c:rich>
                  <a:bodyPr/>
                  <a:lstStyle/>
                  <a:p>
                    <a:pPr>
                      <a:defRPr sz="1372" b="1" i="0" u="none" strike="noStrike" baseline="0">
                        <a:solidFill>
                          <a:srgbClr val="969696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de-DE"/>
                      <a:t>Business
62%</a:t>
                    </a:r>
                  </a:p>
                </c:rich>
              </c:tx>
              <c:spPr>
                <a:noFill/>
                <a:ln w="19357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7205790174883853"/>
                  <c:y val="3.8557780225775162E-2"/>
                </c:manualLayout>
              </c:layout>
              <c:numFmt formatCode="0%" sourceLinked="0"/>
              <c:spPr>
                <a:noFill/>
                <a:ln w="19357">
                  <a:noFill/>
                </a:ln>
              </c:spPr>
              <c:txPr>
                <a:bodyPr/>
                <a:lstStyle/>
                <a:p>
                  <a:pPr>
                    <a:defRPr sz="1372" b="1" i="0" u="none" strike="noStrike" baseline="0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402980033273431"/>
                  <c:y val="-0.108498423621585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spPr>
              <a:noFill/>
              <a:ln w="19357">
                <a:noFill/>
              </a:ln>
            </c:spPr>
            <c:txPr>
              <a:bodyPr/>
              <a:lstStyle/>
              <a:p>
                <a:pPr>
                  <a:defRPr sz="1372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Business</c:v>
                </c:pt>
                <c:pt idx="1">
                  <c:v>Engineering</c:v>
                </c:pt>
                <c:pt idx="2">
                  <c:v>Social Work Studies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15671</c:v>
                </c:pt>
                <c:pt idx="1">
                  <c:v>8116</c:v>
                </c:pt>
                <c:pt idx="2">
                  <c:v>1508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320"/>
        <c:holeSize val="75"/>
      </c:doughnutChart>
      <c:spPr>
        <a:solidFill>
          <a:srgbClr val="FFFFFF"/>
        </a:solidFill>
        <a:ln w="1935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372" b="1" i="0" u="none" strike="noStrike" baseline="0">
          <a:solidFill>
            <a:schemeClr val="tx1"/>
          </a:solidFill>
          <a:latin typeface="Garamond"/>
          <a:ea typeface="Garamond"/>
          <a:cs typeface="Garamond"/>
        </a:defRPr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FAC4E3-EA44-4F40-8D95-52D8BE8809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64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646113" y="744538"/>
            <a:ext cx="53768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E9CAC7-449C-48B3-968D-50A9404E409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51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B31007-C8DE-438C-9B50-38A6FE947D6D}" type="slidenum">
              <a:rPr lang="de-DE"/>
              <a:pPr/>
              <a:t>1</a:t>
            </a:fld>
            <a:endParaRPr lang="de-DE"/>
          </a:p>
        </p:txBody>
      </p:sp>
      <p:sp>
        <p:nvSpPr>
          <p:cNvPr id="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b="1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C2221D-BD28-416C-ACB3-1D2C29B4B16B}" type="slidenum">
              <a:rPr lang="de-DE"/>
              <a:pPr/>
              <a:t>10</a:t>
            </a:fld>
            <a:endParaRPr lang="de-DE"/>
          </a:p>
        </p:txBody>
      </p:sp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CC574647-7154-4308-B655-AA8DAB88B1C3}" type="slidenum">
              <a:rPr lang="de-DE" sz="1200">
                <a:latin typeface="Lucida Grande" pitchFamily="80" charset="0"/>
              </a:rPr>
              <a:pPr algn="r"/>
              <a:t>10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361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C29E4-CF28-4514-98ED-521A5641A7CA}" type="slidenum">
              <a:rPr lang="de-DE"/>
              <a:pPr/>
              <a:t>11</a:t>
            </a:fld>
            <a:endParaRPr lang="de-DE"/>
          </a:p>
        </p:txBody>
      </p:sp>
      <p:sp>
        <p:nvSpPr>
          <p:cNvPr id="109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9pPr>
          </a:lstStyle>
          <a:p>
            <a:fld id="{6EAC8BEA-408F-4B06-86BC-EDF950CA8BA0}" type="slidenum">
              <a:rPr lang="de-DE" sz="1200">
                <a:solidFill>
                  <a:prstClr val="black"/>
                </a:solidFill>
              </a:rPr>
              <a:pPr/>
              <a:t>12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Lucida Grande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525DABBD-18F8-484A-AAE6-3005F298AD11}" type="slidenum">
              <a:rPr lang="de-DE" sz="1200" smtClean="0">
                <a:solidFill>
                  <a:prstClr val="black"/>
                </a:solidFill>
              </a:rPr>
              <a:pPr/>
              <a:t>13</a:t>
            </a:fld>
            <a:endParaRPr lang="de-DE" sz="1200" smtClean="0">
              <a:solidFill>
                <a:prstClr val="black"/>
              </a:solidFill>
            </a:endParaRPr>
          </a:p>
        </p:txBody>
      </p:sp>
      <p:sp>
        <p:nvSpPr>
          <p:cNvPr id="32771" name="Rectangle 7"/>
          <p:cNvSpPr txBox="1">
            <a:spLocks noGrp="1" noChangeArrowheads="1"/>
          </p:cNvSpPr>
          <p:nvPr/>
        </p:nvSpPr>
        <p:spPr bwMode="auto">
          <a:xfrm>
            <a:off x="3780694" y="9432030"/>
            <a:ext cx="2888394" cy="49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b"/>
          <a:lstStyle>
            <a:lvl1pPr defTabSz="920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 defTabSz="920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 defTabSz="920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 defTabSz="920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 defTabSz="920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pPr algn="r"/>
            <a:fld id="{ED4D8714-10EC-4301-96C8-E330EFB3C0CB}" type="slidenum">
              <a:rPr lang="de-DE" sz="1200">
                <a:solidFill>
                  <a:prstClr val="black"/>
                </a:solidFill>
                <a:latin typeface="Frutiger 55 Roman" pitchFamily="2" charset="0"/>
              </a:rPr>
              <a:pPr algn="r"/>
              <a:t>13</a:t>
            </a:fld>
            <a:endParaRPr lang="de-DE" sz="1200">
              <a:solidFill>
                <a:prstClr val="black"/>
              </a:solidFill>
              <a:latin typeface="Frutiger 55 Roman" pitchFamily="2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47700" y="744538"/>
            <a:ext cx="5376863" cy="3722687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/>
          <a:lstStyle/>
          <a:p>
            <a:pPr eaLnBrk="1" hangingPunct="1"/>
            <a:endParaRPr lang="de-D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63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 defTabSz="8763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 defTabSz="8763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 defTabSz="8763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 defTabSz="8763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defTabSz="876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99B133F5-AFE7-415C-88B3-487278AAC397}" type="slidenum">
              <a:rPr lang="de-DE" sz="1100" smtClean="0">
                <a:solidFill>
                  <a:prstClr val="black"/>
                </a:solidFill>
              </a:rPr>
              <a:pPr/>
              <a:t>15</a:t>
            </a:fld>
            <a:endParaRPr lang="de-DE" sz="1100" smtClean="0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64" tIns="47632" rIns="95264" bIns="47632"/>
          <a:lstStyle/>
          <a:p>
            <a:endParaRPr lang="de-D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9pPr>
          </a:lstStyle>
          <a:p>
            <a:fld id="{27E9798B-448C-435B-9319-471B5B025948}" type="slidenum">
              <a:rPr lang="de-DE" sz="1200">
                <a:solidFill>
                  <a:prstClr val="black"/>
                </a:solidFill>
              </a:rPr>
              <a:pPr/>
              <a:t>18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9pPr>
          </a:lstStyle>
          <a:p>
            <a:fld id="{9D525462-BA24-45B3-A557-20F50E995209}" type="slidenum">
              <a:rPr lang="de-DE" sz="1200">
                <a:solidFill>
                  <a:prstClr val="black"/>
                </a:solidFill>
              </a:rPr>
              <a:pPr/>
              <a:t>19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0392C4-37C2-480F-898C-2565629506EE}" type="slidenum">
              <a:rPr lang="de-DE"/>
              <a:pPr/>
              <a:t>21</a:t>
            </a:fld>
            <a:endParaRPr lang="de-DE"/>
          </a:p>
        </p:txBody>
      </p:sp>
      <p:sp>
        <p:nvSpPr>
          <p:cNvPr id="166914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F9CFD7CC-D4A2-4230-A301-AD0000251B6C}" type="slidenum">
              <a:rPr lang="de-DE" sz="1200">
                <a:latin typeface="Lucida Grande" pitchFamily="80" charset="0"/>
              </a:rPr>
              <a:pPr algn="r"/>
              <a:t>21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66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80040C-1BEB-4A1B-8D85-4396D4A5B6D5}" type="slidenum">
              <a:rPr lang="de-DE"/>
              <a:pPr/>
              <a:t>22</a:t>
            </a:fld>
            <a:endParaRPr lang="de-DE"/>
          </a:p>
        </p:txBody>
      </p:sp>
      <p:sp>
        <p:nvSpPr>
          <p:cNvPr id="144386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3C50AC40-B1C7-46F6-A743-549FDBE6F321}" type="slidenum">
              <a:rPr lang="de-DE" sz="1200">
                <a:latin typeface="Lucida Grande" pitchFamily="80" charset="0"/>
              </a:rPr>
              <a:pPr algn="r"/>
              <a:t>22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443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4A7D59-0A09-4870-A626-BD2061902CF2}" type="slidenum">
              <a:rPr lang="de-DE"/>
              <a:pPr/>
              <a:t>2</a:t>
            </a:fld>
            <a:endParaRPr lang="de-DE"/>
          </a:p>
        </p:txBody>
      </p:sp>
      <p:sp>
        <p:nvSpPr>
          <p:cNvPr id="206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9FE47-F2EA-4BC4-AAD3-00635EB4EB60}" type="slidenum">
              <a:rPr lang="de-DE"/>
              <a:pPr/>
              <a:t>23</a:t>
            </a:fld>
            <a:endParaRPr lang="de-DE"/>
          </a:p>
        </p:txBody>
      </p:sp>
      <p:sp>
        <p:nvSpPr>
          <p:cNvPr id="185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0E4D40-9782-411A-875E-EC72FB2DFA91}" type="slidenum">
              <a:rPr lang="de-DE"/>
              <a:pPr/>
              <a:t>24</a:t>
            </a:fld>
            <a:endParaRPr lang="de-DE"/>
          </a:p>
        </p:txBody>
      </p:sp>
      <p:sp>
        <p:nvSpPr>
          <p:cNvPr id="208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57308-85A7-4C77-A64B-614818F582B7}" type="slidenum">
              <a:rPr lang="de-DE"/>
              <a:pPr/>
              <a:t>25</a:t>
            </a:fld>
            <a:endParaRPr lang="de-DE"/>
          </a:p>
        </p:txBody>
      </p:sp>
      <p:sp>
        <p:nvSpPr>
          <p:cNvPr id="138242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94237ADD-2B63-4766-9DAE-4E1E124BDD2D}" type="slidenum">
              <a:rPr lang="de-DE" sz="1200">
                <a:latin typeface="Lucida Grande" pitchFamily="80" charset="0"/>
              </a:rPr>
              <a:pPr algn="r"/>
              <a:t>25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382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07D59-F71B-4C86-8050-62E3D34C6174}" type="slidenum">
              <a:rPr lang="de-DE"/>
              <a:pPr/>
              <a:t>26</a:t>
            </a:fld>
            <a:endParaRPr lang="de-DE"/>
          </a:p>
        </p:txBody>
      </p:sp>
      <p:sp>
        <p:nvSpPr>
          <p:cNvPr id="207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9pPr>
          </a:lstStyle>
          <a:p>
            <a:fld id="{56A78FE6-4A28-4759-BDA7-A0EB6C64A0EE}" type="slidenum">
              <a:rPr lang="de-DE" sz="1200">
                <a:solidFill>
                  <a:prstClr val="black"/>
                </a:solidFill>
              </a:rPr>
              <a:pPr/>
              <a:t>27</a:t>
            </a:fld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19A22A-121D-45B6-B52C-3F73397F891A}" type="slidenum">
              <a:rPr lang="de-DE"/>
              <a:pPr/>
              <a:t>28</a:t>
            </a:fld>
            <a:endParaRPr lang="de-DE"/>
          </a:p>
        </p:txBody>
      </p:sp>
      <p:sp>
        <p:nvSpPr>
          <p:cNvPr id="156674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F7A0F992-B588-4944-8A58-4C8CF73D1C26}" type="slidenum">
              <a:rPr lang="de-DE" sz="1200">
                <a:latin typeface="Lucida Grande" pitchFamily="80" charset="0"/>
              </a:rPr>
              <a:pPr algn="r"/>
              <a:t>28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56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9E1951-6E4B-4106-84D2-A4A4193AD496}" type="slidenum">
              <a:rPr lang="de-DE"/>
              <a:pPr/>
              <a:t>3</a:t>
            </a:fld>
            <a:endParaRPr lang="de-DE"/>
          </a:p>
        </p:txBody>
      </p:sp>
      <p:sp>
        <p:nvSpPr>
          <p:cNvPr id="168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68E6C-A7F9-47A2-BD16-B8F906261F46}" type="slidenum">
              <a:rPr lang="de-DE"/>
              <a:pPr/>
              <a:t>4</a:t>
            </a:fld>
            <a:endParaRPr lang="de-DE"/>
          </a:p>
        </p:txBody>
      </p:sp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D9C10D79-773D-4B2C-AE23-35D365C88511}" type="slidenum">
              <a:rPr lang="de-DE" sz="1200">
                <a:latin typeface="Lucida Grande" pitchFamily="80" charset="0"/>
              </a:rPr>
              <a:pPr algn="r"/>
              <a:t>4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218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/>
          </a:p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68E6C-A7F9-47A2-BD16-B8F906261F46}" type="slidenum">
              <a:rPr lang="de-DE"/>
              <a:pPr/>
              <a:t>5</a:t>
            </a:fld>
            <a:endParaRPr lang="de-DE"/>
          </a:p>
        </p:txBody>
      </p:sp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D9C10D79-773D-4B2C-AE23-35D365C88511}" type="slidenum">
              <a:rPr lang="de-DE" sz="1200">
                <a:latin typeface="Lucida Grande" pitchFamily="80" charset="0"/>
              </a:rPr>
              <a:pPr algn="r"/>
              <a:t>5</a:t>
            </a:fld>
            <a:endParaRPr lang="de-DE" sz="1200">
              <a:latin typeface="Lucida Grande" pitchFamily="80" charset="0"/>
            </a:endParaRPr>
          </a:p>
        </p:txBody>
      </p:sp>
      <p:sp>
        <p:nvSpPr>
          <p:cNvPr id="1218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/>
          </a:p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209E0A-FF91-4EEC-9F07-0D0D16216F44}" type="slidenum">
              <a:rPr lang="de-DE"/>
              <a:pPr/>
              <a:t>6</a:t>
            </a:fld>
            <a:endParaRPr lang="de-DE"/>
          </a:p>
        </p:txBody>
      </p:sp>
      <p:sp>
        <p:nvSpPr>
          <p:cNvPr id="164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81C4E3-095E-4C9D-91DC-2D558B930838}" type="slidenum">
              <a:rPr lang="de-DE"/>
              <a:pPr/>
              <a:t>7</a:t>
            </a:fld>
            <a:endParaRPr lang="de-DE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D4EFDC-0339-42A3-97DA-ACA92219C4EE}" type="slidenum">
              <a:rPr lang="de-DE"/>
              <a:pPr/>
              <a:t>8</a:t>
            </a:fld>
            <a:endParaRPr lang="de-DE"/>
          </a:p>
        </p:txBody>
      </p:sp>
      <p:sp>
        <p:nvSpPr>
          <p:cNvPr id="17101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642938" y="744538"/>
            <a:ext cx="5376862" cy="3722687"/>
          </a:xfrm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4875"/>
            <a:ext cx="5335588" cy="4467225"/>
          </a:xfrm>
        </p:spPr>
        <p:txBody>
          <a:bodyPr/>
          <a:lstStyle/>
          <a:p>
            <a:pPr defTabSz="908050">
              <a:spcBef>
                <a:spcPct val="0"/>
              </a:spcBef>
            </a:pPr>
            <a:endParaRPr lang="de-DE" sz="18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7A95C-E51B-4F38-AC28-5BB815CE4B58}" type="slidenum">
              <a:rPr lang="de-DE"/>
              <a:pPr/>
              <a:t>9</a:t>
            </a:fld>
            <a:endParaRPr lang="de-DE"/>
          </a:p>
        </p:txBody>
      </p:sp>
      <p:sp>
        <p:nvSpPr>
          <p:cNvPr id="1730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642938" y="744538"/>
            <a:ext cx="5376862" cy="3722687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4875"/>
            <a:ext cx="5335588" cy="4467225"/>
          </a:xfrm>
        </p:spPr>
        <p:txBody>
          <a:bodyPr/>
          <a:lstStyle/>
          <a:p>
            <a:pPr defTabSz="908050">
              <a:spcBef>
                <a:spcPct val="0"/>
              </a:spcBef>
            </a:pPr>
            <a:endParaRPr lang="de-DE" sz="1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25" name="Picture 33" descr="Streifen_Titelmast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9906000" cy="165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6" name="Rectangle 24"/>
          <p:cNvSpPr>
            <a:spLocks noChangeArrowheads="1"/>
          </p:cNvSpPr>
          <p:nvPr userDrawn="1"/>
        </p:nvSpPr>
        <p:spPr bwMode="auto">
          <a:xfrm>
            <a:off x="0" y="5434013"/>
            <a:ext cx="9906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67367" tIns="33683" rIns="67367" bIns="33683">
            <a:spAutoFit/>
          </a:bodyPr>
          <a:lstStyle/>
          <a:p>
            <a:pPr algn="ctr" defTabSz="673100"/>
            <a:r>
              <a:rPr lang="de-DE" sz="2000" b="1">
                <a:solidFill>
                  <a:schemeClr val="bg1"/>
                </a:solidFill>
              </a:rPr>
              <a:t>www.dhbw.de </a:t>
            </a:r>
          </a:p>
        </p:txBody>
      </p:sp>
      <p:sp>
        <p:nvSpPr>
          <p:cNvPr id="8226" name="Text Box 34"/>
          <p:cNvSpPr txBox="1">
            <a:spLocks noChangeArrowheads="1"/>
          </p:cNvSpPr>
          <p:nvPr userDrawn="1"/>
        </p:nvSpPr>
        <p:spPr bwMode="auto">
          <a:xfrm>
            <a:off x="2438400" y="42672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8233" name="Picture 41" descr="DHBW_e_allg_46mm_rgb_30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-14288"/>
            <a:ext cx="3024188" cy="171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0365C7-BD26-490D-B5EF-63AE22B8F33F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D38CE3-B557-4452-A552-CF3B8123489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155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62800" y="1447800"/>
            <a:ext cx="2133600" cy="4648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62000" y="1447800"/>
            <a:ext cx="6248400" cy="46482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A87E32-01AF-4D01-9B35-0EBA989343F6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4AAA0C-A791-4318-B371-C1379BBA1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294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1447800"/>
            <a:ext cx="853440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762000" y="2438400"/>
            <a:ext cx="8534400" cy="1752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62000" y="4343400"/>
            <a:ext cx="8534400" cy="17526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400925" y="412750"/>
            <a:ext cx="1971675" cy="458788"/>
          </a:xfrm>
        </p:spPr>
        <p:txBody>
          <a:bodyPr/>
          <a:lstStyle>
            <a:lvl1pPr>
              <a:defRPr/>
            </a:lvl1pPr>
          </a:lstStyle>
          <a:p>
            <a:fld id="{B27D9A5F-BA44-4A4C-AC88-820244B77DF0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458200" y="6297613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70143DE6-25CF-4560-A2E8-B4D27138A43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885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1447800"/>
            <a:ext cx="853440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62000" y="2438400"/>
            <a:ext cx="8534400" cy="36576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400925" y="412750"/>
            <a:ext cx="1971675" cy="458788"/>
          </a:xfrm>
        </p:spPr>
        <p:txBody>
          <a:bodyPr/>
          <a:lstStyle>
            <a:lvl1pPr>
              <a:defRPr/>
            </a:lvl1pPr>
          </a:lstStyle>
          <a:p>
            <a:fld id="{D369348F-CB10-44D9-91A5-8CC818A9525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458200" y="6297613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548CBD97-35E8-4CFF-81EC-549C8964B0C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000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Streifen_Titelmas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00600"/>
            <a:ext cx="99060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1"/>
          <p:cNvSpPr>
            <a:spLocks noChangeArrowheads="1"/>
          </p:cNvSpPr>
          <p:nvPr userDrawn="1"/>
        </p:nvSpPr>
        <p:spPr bwMode="auto">
          <a:xfrm>
            <a:off x="0" y="5434013"/>
            <a:ext cx="99060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367" tIns="33683" rIns="67367" bIns="33683">
            <a:spAutoFit/>
          </a:bodyPr>
          <a:lstStyle/>
          <a:p>
            <a:pPr algn="ctr" defTabSz="673100">
              <a:defRPr/>
            </a:pPr>
            <a:r>
              <a:rPr lang="de-DE" sz="2000" b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www.dhbw-mannheim.de </a:t>
            </a:r>
          </a:p>
        </p:txBody>
      </p:sp>
      <p:sp>
        <p:nvSpPr>
          <p:cNvPr id="6" name="Text Box 22"/>
          <p:cNvSpPr txBox="1">
            <a:spLocks noChangeArrowheads="1"/>
          </p:cNvSpPr>
          <p:nvPr userDrawn="1"/>
        </p:nvSpPr>
        <p:spPr bwMode="auto">
          <a:xfrm>
            <a:off x="2438400" y="4267200"/>
            <a:ext cx="352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de-DE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24" descr="DHBW_d_MA_WEB_150dpi"/>
          <p:cNvPicPr>
            <a:picLocks noChangeAspect="1" noChangeArrowheads="1"/>
          </p:cNvPicPr>
          <p:nvPr userDrawn="1"/>
        </p:nvPicPr>
        <p:blipFill>
          <a:blip r:embed="rId3" cstate="print"/>
          <a:srcRect l="6107" t="14174" r="48703" b="29291"/>
          <a:stretch>
            <a:fillRect/>
          </a:stretch>
        </p:blipFill>
        <p:spPr bwMode="auto">
          <a:xfrm>
            <a:off x="517525" y="250825"/>
            <a:ext cx="53276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11188" y="2517775"/>
            <a:ext cx="8805862" cy="539750"/>
          </a:xfrm>
        </p:spPr>
        <p:txBody>
          <a:bodyPr/>
          <a:lstStyle>
            <a:lvl1pPr algn="ctr">
              <a:defRPr sz="3400">
                <a:solidFill>
                  <a:srgbClr val="414C5D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821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318000"/>
            <a:ext cx="8805862" cy="406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600">
                <a:solidFill>
                  <a:srgbClr val="414C5D"/>
                </a:solidFill>
              </a:defRPr>
            </a:lvl1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4462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7BBF6-FAD5-4FC2-8FAC-3A3A678F1EF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E380B0-C735-416F-945A-2D6646645B47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2149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5C7EDE-91D7-48C7-9E66-6AE7126DD1F9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E4672-A012-466B-8AD7-5D97CA03647A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95742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1188" y="1978025"/>
            <a:ext cx="43164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80000" y="1978025"/>
            <a:ext cx="431641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91A228-93E9-447D-B873-679499D5169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718F2-62EF-4585-BCF3-C801646F68D2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386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D28F7-3A02-46DE-A68B-AD6E33347987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0AD488-F04C-4A85-A0C0-FA75CED81140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301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AE944-B452-4AA6-9379-C86D17D26B47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E46E85-9614-4463-9CC6-DB117935E261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099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50D7B3-AEBF-4542-A08C-06B599874003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AD8F52-61CE-4C90-A2B8-A973C61D81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8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CF58AE-7EE0-45FE-8212-61750B6B3D65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80F4CD-24E9-4942-9478-BD56BD4AFA2E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281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C3924B-37D1-4ECB-993C-25042940420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DB81B2-AB02-4795-A10F-11DA58224C48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19633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BE4359-4AFD-4DB9-AB42-84FA432ACE4A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B39355-33E7-4C0D-BAC6-559C7CD26A4C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0546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7684B-CD51-43E2-974C-314CF57296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5ADEEA-B801-47FF-909E-0DDB850CF248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4294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00900" y="1258888"/>
            <a:ext cx="2195513" cy="48339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11188" y="1258888"/>
            <a:ext cx="6437312" cy="48339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343227-C381-461F-A378-1B26823C895D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6E8286-F10B-461F-A94A-7057A90E897D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3771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1258888"/>
            <a:ext cx="8785225" cy="8286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11188" y="1978025"/>
            <a:ext cx="8785225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1188" y="4111625"/>
            <a:ext cx="8785225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AFADD9-7045-4F7E-B064-29C1C08F29F7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35E9E-5617-40D9-98B1-487EC37D275C}" type="datetime1">
              <a:rPr lang="de-DE"/>
              <a:pPr/>
              <a:t>18.11.2012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221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2439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" y="1447800"/>
            <a:ext cx="853440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762000" y="2438400"/>
            <a:ext cx="8534400" cy="36576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400925" y="412750"/>
            <a:ext cx="1971675" cy="458788"/>
          </a:xfrm>
        </p:spPr>
        <p:txBody>
          <a:bodyPr/>
          <a:lstStyle>
            <a:lvl1pPr>
              <a:defRPr/>
            </a:lvl1pPr>
          </a:lstStyle>
          <a:p>
            <a:fld id="{1621F943-1A6C-4AEC-B375-EA6E99673817}" type="datetime1">
              <a:rPr lang="de-DE"/>
              <a:pPr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8458200" y="6297613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A567609E-876F-441F-BA6E-BC922905903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91817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BA_Fläche_rgb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2382838"/>
            <a:ext cx="8593137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DHBW_d_MA_46mm_RGB_300dpi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404813"/>
            <a:ext cx="3529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33550" y="3238500"/>
            <a:ext cx="7842250" cy="539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33550" y="4495800"/>
            <a:ext cx="7842250" cy="1752600"/>
          </a:xfrm>
        </p:spPr>
        <p:txBody>
          <a:bodyPr/>
          <a:lstStyle>
            <a:lvl1pPr marL="0" indent="0">
              <a:defRPr>
                <a:solidFill>
                  <a:srgbClr val="666666"/>
                </a:solidFill>
                <a:latin typeface="Arial" charset="0"/>
              </a:defRPr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802131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169024" y="381000"/>
            <a:ext cx="4406776" cy="38370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International </a:t>
            </a:r>
            <a:r>
              <a:rPr lang="de-DE" dirty="0" err="1">
                <a:solidFill>
                  <a:srgbClr val="000000"/>
                </a:solidFill>
              </a:rPr>
              <a:t>Week</a:t>
            </a:r>
            <a:r>
              <a:rPr lang="de-DE" dirty="0">
                <a:solidFill>
                  <a:srgbClr val="000000"/>
                </a:solidFill>
              </a:rPr>
              <a:t>, 19 – 23 </a:t>
            </a:r>
            <a:r>
              <a:rPr lang="de-DE" dirty="0" err="1">
                <a:solidFill>
                  <a:srgbClr val="000000"/>
                </a:solidFill>
              </a:rPr>
              <a:t>January</a:t>
            </a:r>
            <a:r>
              <a:rPr lang="de-DE" dirty="0">
                <a:solidFill>
                  <a:srgbClr val="000000"/>
                </a:solidFill>
              </a:rPr>
              <a:t> 2012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5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AED7-7815-402D-962B-F171F4E63A85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BF773-3E33-413A-B13C-A12B85CF9E8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3344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6933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4188" y="2301875"/>
            <a:ext cx="3379787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86375" y="2301875"/>
            <a:ext cx="3381375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86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023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0287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0248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24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133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782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6563" y="1600200"/>
            <a:ext cx="1957387" cy="48402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1600200"/>
            <a:ext cx="5719763" cy="48402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8965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1600200"/>
            <a:ext cx="7829550" cy="457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754188" y="2301875"/>
            <a:ext cx="6913562" cy="19923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54188" y="4446588"/>
            <a:ext cx="6913562" cy="19939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5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2000" y="2438400"/>
            <a:ext cx="4191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4191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65ABD8-AE27-4AF3-AA2F-D2A772F31EFD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C9C097-B83B-46A7-B951-56FEBF786F4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3836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14400" y="1600200"/>
            <a:ext cx="7829550" cy="48402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2797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BA_Fläche_rgb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2382838"/>
            <a:ext cx="8593137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DHBW_d_MA_46mm_RGB_300dpi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404813"/>
            <a:ext cx="3529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33550" y="3238500"/>
            <a:ext cx="7842250" cy="539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33550" y="4495800"/>
            <a:ext cx="7842250" cy="1752600"/>
          </a:xfrm>
        </p:spPr>
        <p:txBody>
          <a:bodyPr/>
          <a:lstStyle>
            <a:lvl1pPr marL="0" indent="0">
              <a:defRPr>
                <a:solidFill>
                  <a:srgbClr val="666666"/>
                </a:solidFill>
                <a:latin typeface="Arial" charset="0"/>
              </a:defRPr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858069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169024" y="381000"/>
            <a:ext cx="4406776" cy="38370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srgbClr val="000000"/>
                </a:solidFill>
              </a:rPr>
              <a:t>International </a:t>
            </a:r>
            <a:r>
              <a:rPr lang="de-DE" dirty="0" err="1">
                <a:solidFill>
                  <a:srgbClr val="000000"/>
                </a:solidFill>
              </a:rPr>
              <a:t>Week</a:t>
            </a:r>
            <a:r>
              <a:rPr lang="de-DE" dirty="0">
                <a:solidFill>
                  <a:srgbClr val="000000"/>
                </a:solidFill>
              </a:rPr>
              <a:t>, 19 – 23 </a:t>
            </a:r>
            <a:r>
              <a:rPr lang="de-DE" dirty="0" err="1">
                <a:solidFill>
                  <a:srgbClr val="000000"/>
                </a:solidFill>
              </a:rPr>
              <a:t>January</a:t>
            </a:r>
            <a:r>
              <a:rPr lang="de-DE" dirty="0">
                <a:solidFill>
                  <a:srgbClr val="000000"/>
                </a:solidFill>
              </a:rPr>
              <a:t> 2012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082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050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54188" y="2301875"/>
            <a:ext cx="3379787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86375" y="2301875"/>
            <a:ext cx="3381375" cy="413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291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451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1879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851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1852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044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768978-0648-4E4C-B66F-2F604302E8E8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74526E-6A80-41E9-B7E7-45034255185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4457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40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6563" y="1600200"/>
            <a:ext cx="1957387" cy="48402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1600200"/>
            <a:ext cx="5719763" cy="48402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3125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1600200"/>
            <a:ext cx="7829550" cy="457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1754188" y="2301875"/>
            <a:ext cx="6913562" cy="19923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54188" y="4446588"/>
            <a:ext cx="6913562" cy="19939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823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14400" y="1600200"/>
            <a:ext cx="7829550" cy="48402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99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17B2CD-BD42-4A0F-B80D-E1275820A76C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E42DCC-9C0E-42FC-8441-101A82BE1B7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1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3EE9D7-98F0-4E8E-81FD-6F075785F3B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4F97B7-6154-46A3-A98A-78BE279CB21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0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84FD45-6C9C-424C-8A86-9823E19CCEA3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F78F4D-D270-49BB-963D-8E4553B22BF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4712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B2571-C1E4-4896-8697-FC1D5D9722D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66B537-8FEC-4F58-B66E-790FAE2526B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09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14478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00925" y="412750"/>
            <a:ext cx="1971675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solidFill>
                  <a:srgbClr val="5C6971"/>
                </a:solidFill>
              </a:defRPr>
            </a:lvl1pPr>
          </a:lstStyle>
          <a:p>
            <a:fld id="{6EC9E9D4-DFE1-4D92-939A-06BE6282D710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297613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6" rIns="91413" bIns="45706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solidFill>
                  <a:srgbClr val="5C6971"/>
                </a:solidFill>
              </a:defRPr>
            </a:lvl1pPr>
          </a:lstStyle>
          <a:p>
            <a:fld id="{1F750982-E397-42C8-AAE7-CEA18D7DAEDF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41" name="Line 17"/>
          <p:cNvSpPr>
            <a:spLocks noChangeShapeType="1"/>
          </p:cNvSpPr>
          <p:nvPr userDrawn="1"/>
        </p:nvSpPr>
        <p:spPr bwMode="auto">
          <a:xfrm flipV="1">
            <a:off x="2073275" y="685800"/>
            <a:ext cx="7208838" cy="0"/>
          </a:xfrm>
          <a:prstGeom prst="line">
            <a:avLst/>
          </a:prstGeom>
          <a:noFill/>
          <a:ln w="3175">
            <a:solidFill>
              <a:srgbClr val="5C6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609600" y="6248400"/>
            <a:ext cx="8686800" cy="0"/>
          </a:xfrm>
          <a:prstGeom prst="line">
            <a:avLst/>
          </a:prstGeom>
          <a:noFill/>
          <a:ln w="3175">
            <a:solidFill>
              <a:srgbClr val="5C6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6329363" y="725488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algn="r"/>
            <a:r>
              <a:rPr lang="de-DE" sz="1200">
                <a:solidFill>
                  <a:srgbClr val="5C6971"/>
                </a:solidFill>
              </a:rPr>
              <a:t>Baden-Wuerttemberg</a:t>
            </a:r>
            <a:br>
              <a:rPr lang="de-DE" sz="1200">
                <a:solidFill>
                  <a:srgbClr val="5C6971"/>
                </a:solidFill>
              </a:rPr>
            </a:br>
            <a:r>
              <a:rPr lang="de-DE" sz="1200">
                <a:solidFill>
                  <a:srgbClr val="5C6971"/>
                </a:solidFill>
              </a:rPr>
              <a:t>Cooperative State University</a:t>
            </a:r>
          </a:p>
        </p:txBody>
      </p:sp>
      <p:sp>
        <p:nvSpPr>
          <p:cNvPr id="1080" name="Rectangle 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438400"/>
            <a:ext cx="8534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82" name="Picture 58" descr="Web_Logo_DHBW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87325"/>
            <a:ext cx="1728788" cy="865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+mj-lt"/>
          <a:ea typeface="+mj-ea"/>
          <a:cs typeface="+mj-cs"/>
        </a:defRPr>
      </a:lvl1pPr>
      <a:lvl2pPr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2pPr>
      <a:lvl3pPr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3pPr>
      <a:lvl4pPr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4pPr>
      <a:lvl5pPr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2200">
          <a:solidFill>
            <a:srgbClr val="E2001A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defTabSz="912813" rtl="0" fontAlgn="base">
        <a:spcBef>
          <a:spcPct val="20000"/>
        </a:spcBef>
        <a:spcAft>
          <a:spcPct val="0"/>
        </a:spcAft>
        <a:defRPr sz="1300">
          <a:solidFill>
            <a:srgbClr val="5C6971"/>
          </a:solidFill>
          <a:latin typeface="+mn-lt"/>
          <a:ea typeface="+mn-ea"/>
          <a:cs typeface="+mn-cs"/>
        </a:defRPr>
      </a:lvl1pPr>
      <a:lvl2pPr marL="741363" indent="-284163" algn="l" defTabSz="912813" rtl="0" fontAlgn="base">
        <a:spcBef>
          <a:spcPct val="20000"/>
        </a:spcBef>
        <a:spcAft>
          <a:spcPct val="0"/>
        </a:spcAft>
        <a:buChar char="–"/>
        <a:defRPr sz="1300">
          <a:solidFill>
            <a:schemeClr val="tx1"/>
          </a:solidFill>
          <a:latin typeface="+mn-lt"/>
          <a:ea typeface="+mn-ea"/>
        </a:defRPr>
      </a:lvl2pPr>
      <a:lvl3pPr marL="1143000" indent="-230188" algn="l" defTabSz="912813" rtl="0" fontAlgn="base">
        <a:spcBef>
          <a:spcPct val="20000"/>
        </a:spcBef>
        <a:spcAft>
          <a:spcPct val="0"/>
        </a:spcAft>
        <a:buChar char="•"/>
        <a:defRPr sz="1300">
          <a:solidFill>
            <a:schemeClr val="tx1"/>
          </a:solidFill>
          <a:latin typeface="+mn-lt"/>
          <a:ea typeface="+mn-ea"/>
        </a:defRPr>
      </a:lvl3pPr>
      <a:lvl4pPr marL="1562100" indent="-228600" algn="l" defTabSz="912813" rtl="0" fontAlgn="base">
        <a:spcBef>
          <a:spcPct val="20000"/>
        </a:spcBef>
        <a:spcAft>
          <a:spcPct val="0"/>
        </a:spcAft>
        <a:buChar char="–"/>
        <a:defRPr sz="1300">
          <a:solidFill>
            <a:schemeClr val="tx1"/>
          </a:solidFill>
          <a:latin typeface="+mn-lt"/>
          <a:ea typeface="+mn-ea"/>
        </a:defRPr>
      </a:lvl4pPr>
      <a:lvl5pPr marL="1981200" indent="-228600" algn="l" defTabSz="912813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  <a:ea typeface="+mn-ea"/>
        </a:defRPr>
      </a:lvl5pPr>
      <a:lvl6pPr marL="2438400" indent="-228600" algn="l" defTabSz="912813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  <a:ea typeface="+mn-ea"/>
        </a:defRPr>
      </a:lvl6pPr>
      <a:lvl7pPr marL="2895600" indent="-228600" algn="l" defTabSz="912813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  <a:ea typeface="+mn-ea"/>
        </a:defRPr>
      </a:lvl7pPr>
      <a:lvl8pPr marL="3352800" indent="-228600" algn="l" defTabSz="912813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  <a:ea typeface="+mn-ea"/>
        </a:defRPr>
      </a:lvl8pPr>
      <a:lvl9pPr marL="3810000" indent="-228600" algn="l" defTabSz="912813" rtl="0" fontAlgn="base">
        <a:spcBef>
          <a:spcPct val="2000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5988" y="635635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C6971"/>
                </a:solidFill>
                <a:latin typeface="Arial" pitchFamily="34" charset="0"/>
              </a:defRPr>
            </a:lvl1pPr>
          </a:lstStyle>
          <a:p>
            <a:fld id="{6248C221-12CC-4690-B3DF-0C7D13F7CF70}" type="slidenum">
              <a:rPr lang="de-DE">
                <a:ea typeface="ＭＳ Ｐゴシック" charset="-128"/>
              </a:rPr>
              <a:pPr/>
              <a:t>‹Nr.›</a:t>
            </a:fld>
            <a:endParaRPr lang="de-DE">
              <a:ea typeface="ＭＳ Ｐゴシック" charset="-128"/>
            </a:endParaRPr>
          </a:p>
        </p:txBody>
      </p:sp>
      <p:sp>
        <p:nvSpPr>
          <p:cNvPr id="1054" name="Line 30"/>
          <p:cNvSpPr>
            <a:spLocks noChangeShapeType="1"/>
          </p:cNvSpPr>
          <p:nvPr userDrawn="1"/>
        </p:nvSpPr>
        <p:spPr bwMode="auto">
          <a:xfrm flipV="1">
            <a:off x="4089400" y="685800"/>
            <a:ext cx="5400675" cy="0"/>
          </a:xfrm>
          <a:prstGeom prst="line">
            <a:avLst/>
          </a:prstGeom>
          <a:noFill/>
          <a:ln w="3175">
            <a:solidFill>
              <a:srgbClr val="5C697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Lucida Grande" pitchFamily="28" charset="0"/>
              <a:ea typeface="ＭＳ Ｐゴシック" pitchFamily="-32" charset="-128"/>
            </a:endParaRPr>
          </a:p>
        </p:txBody>
      </p:sp>
      <p:sp>
        <p:nvSpPr>
          <p:cNvPr id="1055" name="Line 31"/>
          <p:cNvSpPr>
            <a:spLocks noChangeShapeType="1"/>
          </p:cNvSpPr>
          <p:nvPr userDrawn="1"/>
        </p:nvSpPr>
        <p:spPr bwMode="auto">
          <a:xfrm>
            <a:off x="488950" y="6248400"/>
            <a:ext cx="8928100" cy="0"/>
          </a:xfrm>
          <a:prstGeom prst="line">
            <a:avLst/>
          </a:prstGeom>
          <a:noFill/>
          <a:ln w="3175">
            <a:solidFill>
              <a:srgbClr val="5C697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Lucida Grande" pitchFamily="28" charset="0"/>
              <a:ea typeface="ＭＳ Ｐゴシック" pitchFamily="-32" charset="-128"/>
            </a:endParaRPr>
          </a:p>
        </p:txBody>
      </p:sp>
      <p:sp>
        <p:nvSpPr>
          <p:cNvPr id="1029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978025"/>
            <a:ext cx="87852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pic>
        <p:nvPicPr>
          <p:cNvPr id="1030" name="Picture 34" descr="DHBW_d_MA_WEB_150dpi"/>
          <p:cNvPicPr>
            <a:picLocks noChangeAspect="1" noChangeArrowheads="1"/>
          </p:cNvPicPr>
          <p:nvPr userDrawn="1"/>
        </p:nvPicPr>
        <p:blipFill>
          <a:blip r:embed="rId16" cstate="print"/>
          <a:srcRect l="6107" t="14174" r="48703" b="29291"/>
          <a:stretch>
            <a:fillRect/>
          </a:stretch>
        </p:blipFill>
        <p:spPr bwMode="auto">
          <a:xfrm>
            <a:off x="415925" y="279400"/>
            <a:ext cx="3457575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258888"/>
            <a:ext cx="87852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5388" y="471488"/>
            <a:ext cx="197167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C6971"/>
                </a:solidFill>
                <a:latin typeface="Arial" pitchFamily="34" charset="0"/>
              </a:defRPr>
            </a:lvl1pPr>
          </a:lstStyle>
          <a:p>
            <a:fld id="{B20E78C0-7533-49FF-8025-EB2525A3C5F1}" type="datetime1">
              <a:rPr lang="de-DE">
                <a:ea typeface="ＭＳ Ｐゴシック" charset="-128"/>
              </a:rPr>
              <a:pPr/>
              <a:t>18.11.2012</a:t>
            </a:fld>
            <a:endParaRPr lang="de-DE">
              <a:ea typeface="ＭＳ Ｐゴシック" charset="-128"/>
            </a:endParaRPr>
          </a:p>
        </p:txBody>
      </p:sp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611188" y="6356350"/>
            <a:ext cx="74898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>
              <a:defRPr/>
            </a:pPr>
            <a:endParaRPr lang="de-DE">
              <a:solidFill>
                <a:srgbClr val="555F73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25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+mj-lt"/>
          <a:ea typeface="+mj-ea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555F73"/>
          </a:solidFill>
          <a:latin typeface="Arial" charset="0"/>
          <a:ea typeface="ＭＳ Ｐゴシック" pitchFamily="-32" charset="-128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SzPct val="85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628650" indent="-182563" algn="l" rtl="0" eaLnBrk="0" fontAlgn="base" hangingPunct="0">
        <a:spcBef>
          <a:spcPct val="20000"/>
        </a:spcBef>
        <a:spcAft>
          <a:spcPct val="0"/>
        </a:spcAft>
        <a:buChar char="-"/>
        <a:defRPr sz="2800">
          <a:solidFill>
            <a:schemeClr val="tx1"/>
          </a:solidFill>
          <a:latin typeface="+mn-lt"/>
          <a:ea typeface="+mn-ea"/>
        </a:defRPr>
      </a:lvl2pPr>
      <a:lvl3pPr marL="1258888" indent="-184150" algn="l" defTabSz="912813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9725" indent="-171450" algn="l" defTabSz="91281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1970088" indent="-180975" algn="l" defTabSz="91281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427288" indent="-180975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884488" indent="-180975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341688" indent="-180975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798888" indent="-180975" algn="l" defTabSz="912813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x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600200"/>
            <a:ext cx="7829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4188" y="2301875"/>
            <a:ext cx="6913562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11"/>
          <p:cNvSpPr>
            <a:spLocks noChangeArrowheads="1"/>
          </p:cNvSpPr>
          <p:nvPr userDrawn="1"/>
        </p:nvSpPr>
        <p:spPr bwMode="auto">
          <a:xfrm>
            <a:off x="4800600" y="381000"/>
            <a:ext cx="4419600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eaLnBrk="1" hangingPunct="1"/>
            <a:endParaRPr lang="de-DE" sz="1300">
              <a:solidFill>
                <a:srgbClr val="6666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  <a:latin typeface="Lucida Grande" pitchFamily="80" charset="0"/>
            </a:endParaRPr>
          </a:p>
        </p:txBody>
      </p:sp>
      <p:pic>
        <p:nvPicPr>
          <p:cNvPr id="1031" name="Picture 23" descr="DHBW_d_MA_46mm_RGB_300dpi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0275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44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9pPr>
    </p:titleStyle>
    <p:bodyStyle>
      <a:lvl1pPr marL="381000" indent="-3810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Arial" charset="0"/>
          <a:ea typeface="+mn-ea"/>
        </a:defRPr>
      </a:lvl2pPr>
      <a:lvl3pPr marL="11811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3pPr>
      <a:lvl4pPr marL="16383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5pPr>
      <a:lvl6pPr marL="25527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6pPr>
      <a:lvl7pPr marL="30099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7pPr>
      <a:lvl8pPr marL="34671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8pPr>
      <a:lvl9pPr marL="39243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x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600200"/>
            <a:ext cx="7829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4188" y="2301875"/>
            <a:ext cx="6913562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11"/>
          <p:cNvSpPr>
            <a:spLocks noChangeArrowheads="1"/>
          </p:cNvSpPr>
          <p:nvPr userDrawn="1"/>
        </p:nvSpPr>
        <p:spPr bwMode="auto">
          <a:xfrm>
            <a:off x="4800600" y="381000"/>
            <a:ext cx="4419600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eaLnBrk="1" hangingPunct="1"/>
            <a:endParaRPr lang="de-DE" sz="1300">
              <a:solidFill>
                <a:srgbClr val="6666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  <a:latin typeface="Lucida Grande" pitchFamily="80" charset="0"/>
            </a:endParaRPr>
          </a:p>
        </p:txBody>
      </p:sp>
      <p:pic>
        <p:nvPicPr>
          <p:cNvPr id="1031" name="Picture 23" descr="DHBW_d_MA_46mm_RGB_300dpi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0275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4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Times" charset="0"/>
          <a:ea typeface="ＭＳ Ｐゴシック" pitchFamily="96" charset="-128"/>
        </a:defRPr>
      </a:lvl9pPr>
    </p:titleStyle>
    <p:bodyStyle>
      <a:lvl1pPr marL="381000" indent="-3810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Arial" charset="0"/>
          <a:ea typeface="+mn-ea"/>
        </a:defRPr>
      </a:lvl2pPr>
      <a:lvl3pPr marL="11811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3pPr>
      <a:lvl4pPr marL="16383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5pPr>
      <a:lvl6pPr marL="25527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6pPr>
      <a:lvl7pPr marL="30099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7pPr>
      <a:lvl8pPr marL="34671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8pPr>
      <a:lvl9pPr marL="3924300" indent="-266700" algn="l" rtl="0" fontAlgn="base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oleObject" Target="../embeddings/Microsoft_Excel_97-2003-Arbeitsblatt1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2205038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algn="ctr" eaLnBrk="1" hangingPunct="1">
              <a:spcBef>
                <a:spcPct val="20000"/>
              </a:spcBef>
            </a:pPr>
            <a:r>
              <a:rPr lang="de-DE" sz="4000" dirty="0">
                <a:solidFill>
                  <a:srgbClr val="5C6971"/>
                </a:solidFill>
              </a:rPr>
              <a:t>THE BADEN-WUERTTEMBERG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4000" dirty="0">
                <a:solidFill>
                  <a:srgbClr val="5C6971"/>
                </a:solidFill>
              </a:rPr>
              <a:t>COOPERATIVE STATE </a:t>
            </a:r>
            <a:r>
              <a:rPr lang="de-DE" sz="4000" dirty="0" smtClean="0">
                <a:solidFill>
                  <a:srgbClr val="5C6971"/>
                </a:solidFill>
              </a:rPr>
              <a:t>UNIVERSITY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3200" dirty="0" smtClean="0">
                <a:solidFill>
                  <a:srgbClr val="5C6971"/>
                </a:solidFill>
              </a:rPr>
              <a:t>International </a:t>
            </a:r>
            <a:r>
              <a:rPr lang="de-DE" sz="3200" dirty="0" err="1" smtClean="0">
                <a:solidFill>
                  <a:srgbClr val="5C6971"/>
                </a:solidFill>
              </a:rPr>
              <a:t>Week</a:t>
            </a:r>
            <a:r>
              <a:rPr lang="de-DE" sz="3200" dirty="0" smtClean="0">
                <a:solidFill>
                  <a:srgbClr val="5C6971"/>
                </a:solidFill>
              </a:rPr>
              <a:t> 19-23 November 2012</a:t>
            </a:r>
            <a:endParaRPr lang="de-DE" sz="3200" dirty="0">
              <a:solidFill>
                <a:srgbClr val="5C697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585CD-6171-4E89-B92A-9306E3D607DD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15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6BB4FE-DFDF-4F50-8B06-A569CA36DEA6}" type="slidenum">
              <a:rPr lang="de-DE"/>
              <a:pPr/>
              <a:t>10</a:t>
            </a:fld>
            <a:endParaRPr lang="de-DE"/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762000" y="14478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eaLnBrk="1" hangingPunct="1"/>
            <a:r>
              <a:rPr lang="en-GB" sz="2200">
                <a:solidFill>
                  <a:srgbClr val="E2001A"/>
                </a:solidFill>
              </a:rPr>
              <a:t>STRUCTURE OF DHBW PROGRAMMES </a:t>
            </a:r>
            <a:br>
              <a:rPr lang="en-GB" sz="2200">
                <a:solidFill>
                  <a:srgbClr val="E2001A"/>
                </a:solidFill>
              </a:rPr>
            </a:br>
            <a:endParaRPr lang="en-GB" sz="2200">
              <a:solidFill>
                <a:srgbClr val="E2001A"/>
              </a:solidFill>
            </a:endParaRPr>
          </a:p>
        </p:txBody>
      </p:sp>
      <p:sp>
        <p:nvSpPr>
          <p:cNvPr id="135170" name="Foliennummernplatzhalter 4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073D0952-27C5-4BF0-BB09-EFF840F41327}" type="slidenum">
              <a:rPr lang="de-DE" sz="1300">
                <a:solidFill>
                  <a:srgbClr val="716A6A"/>
                </a:solidFill>
                <a:latin typeface="Lucida Grande" pitchFamily="80" charset="0"/>
              </a:rPr>
              <a:pPr algn="r"/>
              <a:t>10</a:t>
            </a:fld>
            <a:endParaRPr lang="de-DE" sz="1300">
              <a:latin typeface="Lucida Grande" pitchFamily="80" charset="0"/>
            </a:endParaRPr>
          </a:p>
        </p:txBody>
      </p:sp>
      <p:pic>
        <p:nvPicPr>
          <p:cNvPr id="135172" name="Picture 14" descr="BA_grafik2_rgb_pp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9313" y="2436813"/>
            <a:ext cx="8351837" cy="3571875"/>
          </a:xfrm>
        </p:spPr>
      </p:pic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811213" y="4292600"/>
            <a:ext cx="695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800" b="1">
                <a:solidFill>
                  <a:srgbClr val="999999"/>
                </a:solidFill>
              </a:rPr>
              <a:t>(general </a:t>
            </a:r>
          </a:p>
          <a:p>
            <a:pPr algn="ctr"/>
            <a:r>
              <a:rPr lang="de-DE" sz="800" b="1">
                <a:solidFill>
                  <a:srgbClr val="999999"/>
                </a:solidFill>
              </a:rPr>
              <a:t>university </a:t>
            </a:r>
          </a:p>
          <a:p>
            <a:pPr algn="ctr"/>
            <a:r>
              <a:rPr lang="de-DE" sz="800" b="1">
                <a:solidFill>
                  <a:srgbClr val="999999"/>
                </a:solidFill>
              </a:rPr>
              <a:t>entrance </a:t>
            </a:r>
          </a:p>
          <a:p>
            <a:pPr algn="ctr"/>
            <a:r>
              <a:rPr lang="de-DE" sz="800" b="1">
                <a:solidFill>
                  <a:srgbClr val="999999"/>
                </a:solidFill>
              </a:rPr>
              <a:t>exam)</a:t>
            </a:r>
          </a:p>
        </p:txBody>
      </p:sp>
      <p:sp>
        <p:nvSpPr>
          <p:cNvPr id="135176" name="Rectangle 8"/>
          <p:cNvSpPr>
            <a:spLocks noChangeArrowheads="1"/>
          </p:cNvSpPr>
          <p:nvPr/>
        </p:nvSpPr>
        <p:spPr bwMode="auto">
          <a:xfrm>
            <a:off x="1520825" y="3429000"/>
            <a:ext cx="809625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1497013" y="4017963"/>
            <a:ext cx="86360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200" b="1">
                <a:solidFill>
                  <a:srgbClr val="999999"/>
                </a:solidFill>
              </a:rPr>
              <a:t>Approval</a:t>
            </a:r>
          </a:p>
          <a:p>
            <a:pPr algn="ctr"/>
            <a:endParaRPr lang="en-GB" sz="800" b="1">
              <a:solidFill>
                <a:srgbClr val="999999"/>
              </a:solidFill>
            </a:endParaRPr>
          </a:p>
          <a:p>
            <a:pPr algn="ctr"/>
            <a:r>
              <a:rPr lang="en-GB" sz="800" b="1">
                <a:solidFill>
                  <a:srgbClr val="999999"/>
                </a:solidFill>
              </a:rPr>
              <a:t>(selected</a:t>
            </a:r>
          </a:p>
          <a:p>
            <a:pPr algn="ctr"/>
            <a:r>
              <a:rPr lang="en-GB" sz="800" b="1">
                <a:solidFill>
                  <a:srgbClr val="999999"/>
                </a:solidFill>
              </a:rPr>
              <a:t> by partner</a:t>
            </a:r>
          </a:p>
          <a:p>
            <a:pPr algn="ctr"/>
            <a:r>
              <a:rPr lang="en-GB" sz="800" b="1">
                <a:solidFill>
                  <a:srgbClr val="999999"/>
                </a:solidFill>
              </a:rPr>
              <a:t>companies)</a:t>
            </a:r>
            <a:r>
              <a:rPr lang="en-GB" sz="1100">
                <a:solidFill>
                  <a:srgbClr val="999999"/>
                </a:solidFill>
              </a:rPr>
              <a:t> </a:t>
            </a:r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3511550" y="5818188"/>
            <a:ext cx="1512888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1200" b="1">
                <a:solidFill>
                  <a:srgbClr val="999999"/>
                </a:solidFill>
              </a:rPr>
              <a:t>Practice</a:t>
            </a:r>
            <a:endParaRPr lang="de-DE" sz="1100">
              <a:solidFill>
                <a:srgbClr val="999999"/>
              </a:solidFill>
            </a:endParaRPr>
          </a:p>
        </p:txBody>
      </p:sp>
      <p:sp>
        <p:nvSpPr>
          <p:cNvPr id="135179" name="Text Box 11"/>
          <p:cNvSpPr txBox="1">
            <a:spLocks noChangeArrowheads="1"/>
          </p:cNvSpPr>
          <p:nvPr/>
        </p:nvSpPr>
        <p:spPr bwMode="auto">
          <a:xfrm>
            <a:off x="3513138" y="2349500"/>
            <a:ext cx="1512887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1200" b="1">
                <a:solidFill>
                  <a:srgbClr val="999999"/>
                </a:solidFill>
              </a:rPr>
              <a:t>Theory</a:t>
            </a:r>
            <a:endParaRPr lang="de-DE" sz="1100">
              <a:solidFill>
                <a:srgbClr val="999999"/>
              </a:solidFill>
            </a:endParaRPr>
          </a:p>
        </p:txBody>
      </p:sp>
      <p:sp>
        <p:nvSpPr>
          <p:cNvPr id="135180" name="Rectangle 12"/>
          <p:cNvSpPr>
            <a:spLocks noChangeArrowheads="1"/>
          </p:cNvSpPr>
          <p:nvPr/>
        </p:nvSpPr>
        <p:spPr bwMode="auto">
          <a:xfrm>
            <a:off x="6248400" y="3573463"/>
            <a:ext cx="809625" cy="14398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6249988" y="4005263"/>
            <a:ext cx="863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1200" b="1">
                <a:solidFill>
                  <a:srgbClr val="999999"/>
                </a:solidFill>
              </a:rPr>
              <a:t>Final</a:t>
            </a:r>
          </a:p>
          <a:p>
            <a:pPr algn="ctr"/>
            <a:r>
              <a:rPr lang="de-DE" sz="1200" b="1">
                <a:solidFill>
                  <a:srgbClr val="999999"/>
                </a:solidFill>
              </a:rPr>
              <a:t>exams</a:t>
            </a:r>
          </a:p>
          <a:p>
            <a:pPr algn="ctr"/>
            <a:endParaRPr lang="de-DE" sz="800" b="1">
              <a:solidFill>
                <a:srgbClr val="999999"/>
              </a:solidFill>
            </a:endParaRPr>
          </a:p>
        </p:txBody>
      </p:sp>
      <p:sp>
        <p:nvSpPr>
          <p:cNvPr id="135183" name="Rectangle 15"/>
          <p:cNvSpPr>
            <a:spLocks noChangeArrowheads="1"/>
          </p:cNvSpPr>
          <p:nvPr/>
        </p:nvSpPr>
        <p:spPr bwMode="auto">
          <a:xfrm>
            <a:off x="8697913" y="3644900"/>
            <a:ext cx="461962" cy="14398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8626475" y="4076700"/>
            <a:ext cx="503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1200" b="1">
                <a:solidFill>
                  <a:srgbClr val="999999"/>
                </a:solidFill>
              </a:rPr>
              <a:t>Job</a:t>
            </a:r>
          </a:p>
          <a:p>
            <a:pPr algn="ctr"/>
            <a:endParaRPr lang="de-DE" sz="800" b="1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1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4621-08CA-4FFA-8FCF-9865395D74E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3D65742-D473-4219-8B86-1B1B26026572}" type="slidenum">
              <a:rPr lang="de-DE"/>
              <a:pPr/>
              <a:t>11</a:t>
            </a:fld>
            <a:endParaRPr lang="de-DE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9144000" cy="838200"/>
          </a:xfrm>
          <a:noFill/>
        </p:spPr>
        <p:txBody>
          <a:bodyPr/>
          <a:lstStyle/>
          <a:p>
            <a:pPr defTabSz="914400"/>
            <a:r>
              <a:rPr lang="en-GB"/>
              <a:t>ALLOCATION OF STUDENTS (2009) – ACCORDING TO LOCATIONS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258888" y="2111375"/>
          <a:ext cx="7747000" cy="4227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nummernplatzhalt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9pPr>
          </a:lstStyle>
          <a:p>
            <a:fld id="{7CE0FC55-B393-499D-B095-7E0B9B288CA4}" type="slidenum">
              <a:rPr lang="de-DE" sz="1100">
                <a:solidFill>
                  <a:srgbClr val="5C6971"/>
                </a:solidFill>
                <a:latin typeface="Arial" pitchFamily="34" charset="0"/>
              </a:rPr>
              <a:pPr/>
              <a:t>12</a:t>
            </a:fld>
            <a:endParaRPr lang="de-DE" sz="1100">
              <a:solidFill>
                <a:srgbClr val="5C6971"/>
              </a:solidFill>
              <a:latin typeface="Arial" pitchFamily="34" charset="0"/>
            </a:endParaRPr>
          </a:p>
        </p:txBody>
      </p:sp>
      <p:sp>
        <p:nvSpPr>
          <p:cNvPr id="10243" name="Datumsplatzhalter 5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pitchFamily="34" charset="-128"/>
              </a:defRPr>
            </a:lvl9pPr>
          </a:lstStyle>
          <a:p>
            <a:fld id="{C61B16AD-8AC0-4238-A6C8-34C9A54DA21C}" type="datetime1">
              <a:rPr lang="de-DE" sz="1100">
                <a:solidFill>
                  <a:srgbClr val="5C6971"/>
                </a:solidFill>
                <a:latin typeface="Arial" pitchFamily="34" charset="0"/>
              </a:rPr>
              <a:pPr/>
              <a:t>18.11.2012</a:t>
            </a:fld>
            <a:endParaRPr lang="de-DE" sz="1100">
              <a:solidFill>
                <a:srgbClr val="5C6971"/>
              </a:solidFill>
              <a:latin typeface="Arial" pitchFamily="34" charset="0"/>
            </a:endParaRPr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9450388" y="1793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>
              <a:solidFill>
                <a:srgbClr val="000000"/>
              </a:solidFill>
              <a:latin typeface="Lucida Grande" charset="0"/>
              <a:ea typeface="ＭＳ Ｐゴシック" charset="-128"/>
            </a:endParaRPr>
          </a:p>
        </p:txBody>
      </p:sp>
      <p:sp>
        <p:nvSpPr>
          <p:cNvPr id="10246" name="Rectangle 4"/>
          <p:cNvSpPr>
            <a:spLocks noGrp="1" noChangeArrowheads="1"/>
          </p:cNvSpPr>
          <p:nvPr>
            <p:ph type="title"/>
          </p:nvPr>
        </p:nvSpPr>
        <p:spPr>
          <a:xfrm>
            <a:off x="432000" y="1079500"/>
            <a:ext cx="4016944" cy="836613"/>
          </a:xfrm>
          <a:noFill/>
        </p:spPr>
        <p:txBody>
          <a:bodyPr/>
          <a:lstStyle/>
          <a:p>
            <a:pPr eaLnBrk="1" hangingPunct="1"/>
            <a:r>
              <a:rPr lang="de-DE" dirty="0" smtClean="0"/>
              <a:t>STUDENTS in </a:t>
            </a:r>
            <a:r>
              <a:rPr lang="de-DE" dirty="0" smtClean="0"/>
              <a:t>2010 </a:t>
            </a:r>
            <a:br>
              <a:rPr lang="de-DE" dirty="0" smtClean="0"/>
            </a:br>
            <a:r>
              <a:rPr lang="de-DE" dirty="0" smtClean="0"/>
              <a:t>Federal States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DE0000"/>
                </a:solidFill>
              </a:rPr>
              <a:t>Overall: </a:t>
            </a:r>
            <a:r>
              <a:rPr lang="de-DE" dirty="0" smtClean="0">
                <a:solidFill>
                  <a:srgbClr val="DE0000"/>
                </a:solidFill>
              </a:rPr>
              <a:t>1.895 </a:t>
            </a:r>
            <a:br>
              <a:rPr lang="de-DE" dirty="0" smtClean="0">
                <a:solidFill>
                  <a:srgbClr val="DE0000"/>
                </a:solidFill>
              </a:rPr>
            </a:br>
            <a:endParaRPr lang="de-DE" dirty="0" smtClean="0">
              <a:solidFill>
                <a:srgbClr val="DE0000"/>
              </a:solidFill>
            </a:endParaRPr>
          </a:p>
        </p:txBody>
      </p:sp>
      <p:grpSp>
        <p:nvGrpSpPr>
          <p:cNvPr id="2" name="Gruppieren 183"/>
          <p:cNvGrpSpPr/>
          <p:nvPr/>
        </p:nvGrpSpPr>
        <p:grpSpPr>
          <a:xfrm>
            <a:off x="4592960" y="494930"/>
            <a:ext cx="4457587" cy="5958572"/>
            <a:chOff x="4656584" y="494930"/>
            <a:chExt cx="4457587" cy="5958572"/>
          </a:xfrm>
        </p:grpSpPr>
        <p:sp>
          <p:nvSpPr>
            <p:cNvPr id="185" name="Freeform 3"/>
            <p:cNvSpPr>
              <a:spLocks/>
            </p:cNvSpPr>
            <p:nvPr/>
          </p:nvSpPr>
          <p:spPr bwMode="auto">
            <a:xfrm>
              <a:off x="7583002" y="3002496"/>
              <a:ext cx="1531169" cy="1196918"/>
            </a:xfrm>
            <a:custGeom>
              <a:avLst/>
              <a:gdLst>
                <a:gd name="T0" fmla="*/ 2147483647 w 1104"/>
                <a:gd name="T1" fmla="*/ 2147483647 h 863"/>
                <a:gd name="T2" fmla="*/ 2147483647 w 1104"/>
                <a:gd name="T3" fmla="*/ 2147483647 h 863"/>
                <a:gd name="T4" fmla="*/ 2147483647 w 1104"/>
                <a:gd name="T5" fmla="*/ 2147483647 h 863"/>
                <a:gd name="T6" fmla="*/ 2147483647 w 1104"/>
                <a:gd name="T7" fmla="*/ 2147483647 h 863"/>
                <a:gd name="T8" fmla="*/ 2147483647 w 1104"/>
                <a:gd name="T9" fmla="*/ 2147483647 h 863"/>
                <a:gd name="T10" fmla="*/ 2147483647 w 1104"/>
                <a:gd name="T11" fmla="*/ 2147483647 h 863"/>
                <a:gd name="T12" fmla="*/ 2147483647 w 1104"/>
                <a:gd name="T13" fmla="*/ 2147483647 h 863"/>
                <a:gd name="T14" fmla="*/ 2147483647 w 1104"/>
                <a:gd name="T15" fmla="*/ 2147483647 h 863"/>
                <a:gd name="T16" fmla="*/ 2147483647 w 1104"/>
                <a:gd name="T17" fmla="*/ 2147483647 h 863"/>
                <a:gd name="T18" fmla="*/ 2147483647 w 1104"/>
                <a:gd name="T19" fmla="*/ 2147483647 h 863"/>
                <a:gd name="T20" fmla="*/ 2147483647 w 1104"/>
                <a:gd name="T21" fmla="*/ 2147483647 h 863"/>
                <a:gd name="T22" fmla="*/ 2147483647 w 1104"/>
                <a:gd name="T23" fmla="*/ 2147483647 h 863"/>
                <a:gd name="T24" fmla="*/ 2147483647 w 1104"/>
                <a:gd name="T25" fmla="*/ 2147483647 h 863"/>
                <a:gd name="T26" fmla="*/ 2147483647 w 1104"/>
                <a:gd name="T27" fmla="*/ 2147483647 h 863"/>
                <a:gd name="T28" fmla="*/ 2147483647 w 1104"/>
                <a:gd name="T29" fmla="*/ 2147483647 h 863"/>
                <a:gd name="T30" fmla="*/ 2147483647 w 1104"/>
                <a:gd name="T31" fmla="*/ 2147483647 h 863"/>
                <a:gd name="T32" fmla="*/ 2147483647 w 1104"/>
                <a:gd name="T33" fmla="*/ 2147483647 h 863"/>
                <a:gd name="T34" fmla="*/ 2147483647 w 1104"/>
                <a:gd name="T35" fmla="*/ 2147483647 h 863"/>
                <a:gd name="T36" fmla="*/ 2147483647 w 1104"/>
                <a:gd name="T37" fmla="*/ 2147483647 h 863"/>
                <a:gd name="T38" fmla="*/ 2147483647 w 1104"/>
                <a:gd name="T39" fmla="*/ 2147483647 h 863"/>
                <a:gd name="T40" fmla="*/ 2147483647 w 1104"/>
                <a:gd name="T41" fmla="*/ 2147483647 h 863"/>
                <a:gd name="T42" fmla="*/ 2147483647 w 1104"/>
                <a:gd name="T43" fmla="*/ 2147483647 h 863"/>
                <a:gd name="T44" fmla="*/ 2147483647 w 1104"/>
                <a:gd name="T45" fmla="*/ 2147483647 h 863"/>
                <a:gd name="T46" fmla="*/ 2147483647 w 1104"/>
                <a:gd name="T47" fmla="*/ 2147483647 h 863"/>
                <a:gd name="T48" fmla="*/ 2147483647 w 1104"/>
                <a:gd name="T49" fmla="*/ 2147483647 h 863"/>
                <a:gd name="T50" fmla="*/ 2147483647 w 1104"/>
                <a:gd name="T51" fmla="*/ 2147483647 h 863"/>
                <a:gd name="T52" fmla="*/ 2147483647 w 1104"/>
                <a:gd name="T53" fmla="*/ 2147483647 h 863"/>
                <a:gd name="T54" fmla="*/ 2147483647 w 1104"/>
                <a:gd name="T55" fmla="*/ 2147483647 h 863"/>
                <a:gd name="T56" fmla="*/ 2147483647 w 1104"/>
                <a:gd name="T57" fmla="*/ 2147483647 h 863"/>
                <a:gd name="T58" fmla="*/ 2147483647 w 1104"/>
                <a:gd name="T59" fmla="*/ 2147483647 h 863"/>
                <a:gd name="T60" fmla="*/ 2147483647 w 1104"/>
                <a:gd name="T61" fmla="*/ 2147483647 h 863"/>
                <a:gd name="T62" fmla="*/ 2147483647 w 1104"/>
                <a:gd name="T63" fmla="*/ 2147483647 h 863"/>
                <a:gd name="T64" fmla="*/ 2147483647 w 1104"/>
                <a:gd name="T65" fmla="*/ 2147483647 h 863"/>
                <a:gd name="T66" fmla="*/ 2147483647 w 1104"/>
                <a:gd name="T67" fmla="*/ 2147483647 h 863"/>
                <a:gd name="T68" fmla="*/ 2147483647 w 1104"/>
                <a:gd name="T69" fmla="*/ 2147483647 h 863"/>
                <a:gd name="T70" fmla="*/ 2147483647 w 1104"/>
                <a:gd name="T71" fmla="*/ 2147483647 h 863"/>
                <a:gd name="T72" fmla="*/ 2147483647 w 1104"/>
                <a:gd name="T73" fmla="*/ 2147483647 h 863"/>
                <a:gd name="T74" fmla="*/ 2147483647 w 1104"/>
                <a:gd name="T75" fmla="*/ 2147483647 h 863"/>
                <a:gd name="T76" fmla="*/ 2147483647 w 1104"/>
                <a:gd name="T77" fmla="*/ 2147483647 h 863"/>
                <a:gd name="T78" fmla="*/ 2147483647 w 1104"/>
                <a:gd name="T79" fmla="*/ 2147483647 h 863"/>
                <a:gd name="T80" fmla="*/ 2147483647 w 1104"/>
                <a:gd name="T81" fmla="*/ 2147483647 h 863"/>
                <a:gd name="T82" fmla="*/ 2147483647 w 1104"/>
                <a:gd name="T83" fmla="*/ 2147483647 h 863"/>
                <a:gd name="T84" fmla="*/ 2147483647 w 1104"/>
                <a:gd name="T85" fmla="*/ 2147483647 h 863"/>
                <a:gd name="T86" fmla="*/ 2147483647 w 1104"/>
                <a:gd name="T87" fmla="*/ 2147483647 h 863"/>
                <a:gd name="T88" fmla="*/ 2147483647 w 1104"/>
                <a:gd name="T89" fmla="*/ 2147483647 h 863"/>
                <a:gd name="T90" fmla="*/ 2147483647 w 1104"/>
                <a:gd name="T91" fmla="*/ 2147483647 h 863"/>
                <a:gd name="T92" fmla="*/ 2147483647 w 1104"/>
                <a:gd name="T93" fmla="*/ 2147483647 h 863"/>
                <a:gd name="T94" fmla="*/ 2147483647 w 1104"/>
                <a:gd name="T95" fmla="*/ 2147483647 h 863"/>
                <a:gd name="T96" fmla="*/ 2147483647 w 1104"/>
                <a:gd name="T97" fmla="*/ 2147483647 h 863"/>
                <a:gd name="T98" fmla="*/ 2147483647 w 1104"/>
                <a:gd name="T99" fmla="*/ 2147483647 h 863"/>
                <a:gd name="T100" fmla="*/ 2147483647 w 1104"/>
                <a:gd name="T101" fmla="*/ 2147483647 h 863"/>
                <a:gd name="T102" fmla="*/ 2147483647 w 1104"/>
                <a:gd name="T103" fmla="*/ 2147483647 h 863"/>
                <a:gd name="T104" fmla="*/ 2147483647 w 1104"/>
                <a:gd name="T105" fmla="*/ 2147483647 h 863"/>
                <a:gd name="T106" fmla="*/ 2147483647 w 1104"/>
                <a:gd name="T107" fmla="*/ 2147483647 h 863"/>
                <a:gd name="T108" fmla="*/ 2147483647 w 1104"/>
                <a:gd name="T109" fmla="*/ 2147483647 h 863"/>
                <a:gd name="T110" fmla="*/ 2147483647 w 1104"/>
                <a:gd name="T111" fmla="*/ 2147483647 h 8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04" h="863">
                  <a:moveTo>
                    <a:pt x="138" y="338"/>
                  </a:moveTo>
                  <a:lnTo>
                    <a:pt x="128" y="335"/>
                  </a:lnTo>
                  <a:lnTo>
                    <a:pt x="119" y="315"/>
                  </a:lnTo>
                  <a:lnTo>
                    <a:pt x="110" y="309"/>
                  </a:lnTo>
                  <a:lnTo>
                    <a:pt x="110" y="297"/>
                  </a:lnTo>
                  <a:lnTo>
                    <a:pt x="104" y="279"/>
                  </a:lnTo>
                  <a:lnTo>
                    <a:pt x="107" y="269"/>
                  </a:lnTo>
                  <a:lnTo>
                    <a:pt x="108" y="245"/>
                  </a:lnTo>
                  <a:lnTo>
                    <a:pt x="90" y="221"/>
                  </a:lnTo>
                  <a:lnTo>
                    <a:pt x="96" y="209"/>
                  </a:lnTo>
                  <a:lnTo>
                    <a:pt x="107" y="192"/>
                  </a:lnTo>
                  <a:lnTo>
                    <a:pt x="104" y="164"/>
                  </a:lnTo>
                  <a:lnTo>
                    <a:pt x="93" y="138"/>
                  </a:lnTo>
                  <a:lnTo>
                    <a:pt x="107" y="116"/>
                  </a:lnTo>
                  <a:lnTo>
                    <a:pt x="104" y="90"/>
                  </a:lnTo>
                  <a:lnTo>
                    <a:pt x="135" y="75"/>
                  </a:lnTo>
                  <a:lnTo>
                    <a:pt x="155" y="60"/>
                  </a:lnTo>
                  <a:lnTo>
                    <a:pt x="182" y="62"/>
                  </a:lnTo>
                  <a:lnTo>
                    <a:pt x="188" y="41"/>
                  </a:lnTo>
                  <a:lnTo>
                    <a:pt x="204" y="47"/>
                  </a:lnTo>
                  <a:lnTo>
                    <a:pt x="237" y="41"/>
                  </a:lnTo>
                  <a:lnTo>
                    <a:pt x="254" y="36"/>
                  </a:lnTo>
                  <a:lnTo>
                    <a:pt x="260" y="24"/>
                  </a:lnTo>
                  <a:lnTo>
                    <a:pt x="273" y="9"/>
                  </a:lnTo>
                  <a:lnTo>
                    <a:pt x="297" y="20"/>
                  </a:lnTo>
                  <a:lnTo>
                    <a:pt x="320" y="0"/>
                  </a:lnTo>
                  <a:lnTo>
                    <a:pt x="339" y="11"/>
                  </a:lnTo>
                  <a:lnTo>
                    <a:pt x="359" y="20"/>
                  </a:lnTo>
                  <a:lnTo>
                    <a:pt x="380" y="11"/>
                  </a:lnTo>
                  <a:lnTo>
                    <a:pt x="401" y="21"/>
                  </a:lnTo>
                  <a:lnTo>
                    <a:pt x="414" y="32"/>
                  </a:lnTo>
                  <a:lnTo>
                    <a:pt x="437" y="42"/>
                  </a:lnTo>
                  <a:lnTo>
                    <a:pt x="440" y="62"/>
                  </a:lnTo>
                  <a:lnTo>
                    <a:pt x="453" y="90"/>
                  </a:lnTo>
                  <a:lnTo>
                    <a:pt x="446" y="123"/>
                  </a:lnTo>
                  <a:lnTo>
                    <a:pt x="452" y="141"/>
                  </a:lnTo>
                  <a:lnTo>
                    <a:pt x="477" y="156"/>
                  </a:lnTo>
                  <a:lnTo>
                    <a:pt x="489" y="144"/>
                  </a:lnTo>
                  <a:lnTo>
                    <a:pt x="516" y="129"/>
                  </a:lnTo>
                  <a:lnTo>
                    <a:pt x="560" y="146"/>
                  </a:lnTo>
                  <a:lnTo>
                    <a:pt x="593" y="158"/>
                  </a:lnTo>
                  <a:lnTo>
                    <a:pt x="629" y="159"/>
                  </a:lnTo>
                  <a:lnTo>
                    <a:pt x="678" y="152"/>
                  </a:lnTo>
                  <a:lnTo>
                    <a:pt x="710" y="146"/>
                  </a:lnTo>
                  <a:lnTo>
                    <a:pt x="732" y="152"/>
                  </a:lnTo>
                  <a:lnTo>
                    <a:pt x="747" y="126"/>
                  </a:lnTo>
                  <a:lnTo>
                    <a:pt x="744" y="96"/>
                  </a:lnTo>
                  <a:lnTo>
                    <a:pt x="779" y="57"/>
                  </a:lnTo>
                  <a:lnTo>
                    <a:pt x="818" y="62"/>
                  </a:lnTo>
                  <a:lnTo>
                    <a:pt x="845" y="69"/>
                  </a:lnTo>
                  <a:lnTo>
                    <a:pt x="897" y="39"/>
                  </a:lnTo>
                  <a:lnTo>
                    <a:pt x="917" y="44"/>
                  </a:lnTo>
                  <a:lnTo>
                    <a:pt x="930" y="32"/>
                  </a:lnTo>
                  <a:lnTo>
                    <a:pt x="951" y="42"/>
                  </a:lnTo>
                  <a:lnTo>
                    <a:pt x="993" y="53"/>
                  </a:lnTo>
                  <a:lnTo>
                    <a:pt x="1034" y="74"/>
                  </a:lnTo>
                  <a:lnTo>
                    <a:pt x="1050" y="75"/>
                  </a:lnTo>
                  <a:lnTo>
                    <a:pt x="1070" y="86"/>
                  </a:lnTo>
                  <a:lnTo>
                    <a:pt x="1070" y="119"/>
                  </a:lnTo>
                  <a:lnTo>
                    <a:pt x="1074" y="144"/>
                  </a:lnTo>
                  <a:lnTo>
                    <a:pt x="1094" y="167"/>
                  </a:lnTo>
                  <a:lnTo>
                    <a:pt x="1104" y="204"/>
                  </a:lnTo>
                  <a:lnTo>
                    <a:pt x="1091" y="245"/>
                  </a:lnTo>
                  <a:lnTo>
                    <a:pt x="1083" y="297"/>
                  </a:lnTo>
                  <a:lnTo>
                    <a:pt x="1067" y="345"/>
                  </a:lnTo>
                  <a:lnTo>
                    <a:pt x="1067" y="380"/>
                  </a:lnTo>
                  <a:lnTo>
                    <a:pt x="1046" y="393"/>
                  </a:lnTo>
                  <a:lnTo>
                    <a:pt x="1038" y="428"/>
                  </a:lnTo>
                  <a:lnTo>
                    <a:pt x="1032" y="449"/>
                  </a:lnTo>
                  <a:lnTo>
                    <a:pt x="1010" y="450"/>
                  </a:lnTo>
                  <a:lnTo>
                    <a:pt x="984" y="438"/>
                  </a:lnTo>
                  <a:lnTo>
                    <a:pt x="968" y="423"/>
                  </a:lnTo>
                  <a:lnTo>
                    <a:pt x="977" y="405"/>
                  </a:lnTo>
                  <a:lnTo>
                    <a:pt x="972" y="387"/>
                  </a:lnTo>
                  <a:lnTo>
                    <a:pt x="953" y="401"/>
                  </a:lnTo>
                  <a:lnTo>
                    <a:pt x="944" y="387"/>
                  </a:lnTo>
                  <a:lnTo>
                    <a:pt x="954" y="362"/>
                  </a:lnTo>
                  <a:lnTo>
                    <a:pt x="927" y="336"/>
                  </a:lnTo>
                  <a:lnTo>
                    <a:pt x="911" y="335"/>
                  </a:lnTo>
                  <a:lnTo>
                    <a:pt x="887" y="351"/>
                  </a:lnTo>
                  <a:lnTo>
                    <a:pt x="873" y="330"/>
                  </a:lnTo>
                  <a:lnTo>
                    <a:pt x="849" y="330"/>
                  </a:lnTo>
                  <a:lnTo>
                    <a:pt x="837" y="357"/>
                  </a:lnTo>
                  <a:lnTo>
                    <a:pt x="861" y="384"/>
                  </a:lnTo>
                  <a:lnTo>
                    <a:pt x="885" y="389"/>
                  </a:lnTo>
                  <a:lnTo>
                    <a:pt x="879" y="405"/>
                  </a:lnTo>
                  <a:lnTo>
                    <a:pt x="867" y="420"/>
                  </a:lnTo>
                  <a:lnTo>
                    <a:pt x="843" y="416"/>
                  </a:lnTo>
                  <a:lnTo>
                    <a:pt x="819" y="440"/>
                  </a:lnTo>
                  <a:lnTo>
                    <a:pt x="779" y="468"/>
                  </a:lnTo>
                  <a:lnTo>
                    <a:pt x="756" y="467"/>
                  </a:lnTo>
                  <a:lnTo>
                    <a:pt x="740" y="465"/>
                  </a:lnTo>
                  <a:lnTo>
                    <a:pt x="720" y="479"/>
                  </a:lnTo>
                  <a:lnTo>
                    <a:pt x="725" y="497"/>
                  </a:lnTo>
                  <a:lnTo>
                    <a:pt x="704" y="513"/>
                  </a:lnTo>
                  <a:lnTo>
                    <a:pt x="654" y="519"/>
                  </a:lnTo>
                  <a:lnTo>
                    <a:pt x="627" y="527"/>
                  </a:lnTo>
                  <a:lnTo>
                    <a:pt x="602" y="530"/>
                  </a:lnTo>
                  <a:lnTo>
                    <a:pt x="588" y="534"/>
                  </a:lnTo>
                  <a:lnTo>
                    <a:pt x="591" y="564"/>
                  </a:lnTo>
                  <a:lnTo>
                    <a:pt x="576" y="593"/>
                  </a:lnTo>
                  <a:lnTo>
                    <a:pt x="555" y="579"/>
                  </a:lnTo>
                  <a:lnTo>
                    <a:pt x="542" y="575"/>
                  </a:lnTo>
                  <a:lnTo>
                    <a:pt x="530" y="582"/>
                  </a:lnTo>
                  <a:lnTo>
                    <a:pt x="522" y="614"/>
                  </a:lnTo>
                  <a:lnTo>
                    <a:pt x="509" y="615"/>
                  </a:lnTo>
                  <a:lnTo>
                    <a:pt x="497" y="608"/>
                  </a:lnTo>
                  <a:lnTo>
                    <a:pt x="489" y="636"/>
                  </a:lnTo>
                  <a:lnTo>
                    <a:pt x="485" y="656"/>
                  </a:lnTo>
                  <a:lnTo>
                    <a:pt x="471" y="665"/>
                  </a:lnTo>
                  <a:lnTo>
                    <a:pt x="456" y="663"/>
                  </a:lnTo>
                  <a:lnTo>
                    <a:pt x="447" y="659"/>
                  </a:lnTo>
                  <a:lnTo>
                    <a:pt x="429" y="662"/>
                  </a:lnTo>
                  <a:lnTo>
                    <a:pt x="423" y="684"/>
                  </a:lnTo>
                  <a:lnTo>
                    <a:pt x="408" y="704"/>
                  </a:lnTo>
                  <a:lnTo>
                    <a:pt x="395" y="726"/>
                  </a:lnTo>
                  <a:lnTo>
                    <a:pt x="375" y="711"/>
                  </a:lnTo>
                  <a:lnTo>
                    <a:pt x="359" y="702"/>
                  </a:lnTo>
                  <a:lnTo>
                    <a:pt x="345" y="702"/>
                  </a:lnTo>
                  <a:lnTo>
                    <a:pt x="327" y="701"/>
                  </a:lnTo>
                  <a:lnTo>
                    <a:pt x="308" y="723"/>
                  </a:lnTo>
                  <a:lnTo>
                    <a:pt x="275" y="719"/>
                  </a:lnTo>
                  <a:lnTo>
                    <a:pt x="243" y="731"/>
                  </a:lnTo>
                  <a:lnTo>
                    <a:pt x="213" y="758"/>
                  </a:lnTo>
                  <a:lnTo>
                    <a:pt x="182" y="810"/>
                  </a:lnTo>
                  <a:lnTo>
                    <a:pt x="183" y="855"/>
                  </a:lnTo>
                  <a:lnTo>
                    <a:pt x="174" y="863"/>
                  </a:lnTo>
                  <a:lnTo>
                    <a:pt x="165" y="860"/>
                  </a:lnTo>
                  <a:lnTo>
                    <a:pt x="159" y="857"/>
                  </a:lnTo>
                  <a:lnTo>
                    <a:pt x="153" y="834"/>
                  </a:lnTo>
                  <a:lnTo>
                    <a:pt x="149" y="804"/>
                  </a:lnTo>
                  <a:lnTo>
                    <a:pt x="131" y="789"/>
                  </a:lnTo>
                  <a:lnTo>
                    <a:pt x="122" y="771"/>
                  </a:lnTo>
                  <a:lnTo>
                    <a:pt x="101" y="767"/>
                  </a:lnTo>
                  <a:lnTo>
                    <a:pt x="72" y="765"/>
                  </a:lnTo>
                  <a:lnTo>
                    <a:pt x="48" y="752"/>
                  </a:lnTo>
                  <a:lnTo>
                    <a:pt x="50" y="737"/>
                  </a:lnTo>
                  <a:lnTo>
                    <a:pt x="30" y="716"/>
                  </a:lnTo>
                  <a:lnTo>
                    <a:pt x="23" y="699"/>
                  </a:lnTo>
                  <a:lnTo>
                    <a:pt x="42" y="680"/>
                  </a:lnTo>
                  <a:lnTo>
                    <a:pt x="23" y="662"/>
                  </a:lnTo>
                  <a:lnTo>
                    <a:pt x="0" y="659"/>
                  </a:lnTo>
                  <a:lnTo>
                    <a:pt x="11" y="639"/>
                  </a:lnTo>
                  <a:lnTo>
                    <a:pt x="23" y="620"/>
                  </a:lnTo>
                  <a:lnTo>
                    <a:pt x="48" y="602"/>
                  </a:lnTo>
                  <a:lnTo>
                    <a:pt x="60" y="618"/>
                  </a:lnTo>
                  <a:lnTo>
                    <a:pt x="54" y="639"/>
                  </a:lnTo>
                  <a:lnTo>
                    <a:pt x="69" y="641"/>
                  </a:lnTo>
                  <a:lnTo>
                    <a:pt x="84" y="629"/>
                  </a:lnTo>
                  <a:lnTo>
                    <a:pt x="104" y="624"/>
                  </a:lnTo>
                  <a:lnTo>
                    <a:pt x="116" y="606"/>
                  </a:lnTo>
                  <a:lnTo>
                    <a:pt x="147" y="588"/>
                  </a:lnTo>
                  <a:lnTo>
                    <a:pt x="162" y="579"/>
                  </a:lnTo>
                  <a:lnTo>
                    <a:pt x="170" y="569"/>
                  </a:lnTo>
                  <a:lnTo>
                    <a:pt x="155" y="551"/>
                  </a:lnTo>
                  <a:lnTo>
                    <a:pt x="141" y="534"/>
                  </a:lnTo>
                  <a:lnTo>
                    <a:pt x="143" y="497"/>
                  </a:lnTo>
                  <a:lnTo>
                    <a:pt x="173" y="479"/>
                  </a:lnTo>
                  <a:lnTo>
                    <a:pt x="210" y="450"/>
                  </a:lnTo>
                  <a:lnTo>
                    <a:pt x="270" y="432"/>
                  </a:lnTo>
                  <a:lnTo>
                    <a:pt x="269" y="410"/>
                  </a:lnTo>
                  <a:lnTo>
                    <a:pt x="260" y="389"/>
                  </a:lnTo>
                  <a:lnTo>
                    <a:pt x="236" y="389"/>
                  </a:lnTo>
                  <a:lnTo>
                    <a:pt x="225" y="378"/>
                  </a:lnTo>
                  <a:lnTo>
                    <a:pt x="224" y="362"/>
                  </a:lnTo>
                  <a:lnTo>
                    <a:pt x="198" y="336"/>
                  </a:lnTo>
                  <a:lnTo>
                    <a:pt x="185" y="347"/>
                  </a:lnTo>
                  <a:lnTo>
                    <a:pt x="164" y="330"/>
                  </a:lnTo>
                  <a:lnTo>
                    <a:pt x="138" y="3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86" name="Freeform 4"/>
            <p:cNvSpPr>
              <a:spLocks/>
            </p:cNvSpPr>
            <p:nvPr/>
          </p:nvSpPr>
          <p:spPr bwMode="auto">
            <a:xfrm>
              <a:off x="7257075" y="1529578"/>
              <a:ext cx="1710082" cy="1692052"/>
            </a:xfrm>
            <a:custGeom>
              <a:avLst/>
              <a:gdLst>
                <a:gd name="T0" fmla="*/ 2147483647 w 1233"/>
                <a:gd name="T1" fmla="*/ 2147483647 h 1220"/>
                <a:gd name="T2" fmla="*/ 2147483647 w 1233"/>
                <a:gd name="T3" fmla="*/ 2147483647 h 1220"/>
                <a:gd name="T4" fmla="*/ 2147483647 w 1233"/>
                <a:gd name="T5" fmla="*/ 2147483647 h 1220"/>
                <a:gd name="T6" fmla="*/ 2147483647 w 1233"/>
                <a:gd name="T7" fmla="*/ 2147483647 h 1220"/>
                <a:gd name="T8" fmla="*/ 2147483647 w 1233"/>
                <a:gd name="T9" fmla="*/ 2147483647 h 1220"/>
                <a:gd name="T10" fmla="*/ 2147483647 w 1233"/>
                <a:gd name="T11" fmla="*/ 2147483647 h 1220"/>
                <a:gd name="T12" fmla="*/ 2147483647 w 1233"/>
                <a:gd name="T13" fmla="*/ 2147483647 h 1220"/>
                <a:gd name="T14" fmla="*/ 2147483647 w 1233"/>
                <a:gd name="T15" fmla="*/ 2147483647 h 1220"/>
                <a:gd name="T16" fmla="*/ 2147483647 w 1233"/>
                <a:gd name="T17" fmla="*/ 2147483647 h 1220"/>
                <a:gd name="T18" fmla="*/ 2147483647 w 1233"/>
                <a:gd name="T19" fmla="*/ 2147483647 h 1220"/>
                <a:gd name="T20" fmla="*/ 2147483647 w 1233"/>
                <a:gd name="T21" fmla="*/ 2147483647 h 1220"/>
                <a:gd name="T22" fmla="*/ 2147483647 w 1233"/>
                <a:gd name="T23" fmla="*/ 2147483647 h 1220"/>
                <a:gd name="T24" fmla="*/ 2147483647 w 1233"/>
                <a:gd name="T25" fmla="*/ 2147483647 h 1220"/>
                <a:gd name="T26" fmla="*/ 2147483647 w 1233"/>
                <a:gd name="T27" fmla="*/ 2147483647 h 1220"/>
                <a:gd name="T28" fmla="*/ 2147483647 w 1233"/>
                <a:gd name="T29" fmla="*/ 2147483647 h 1220"/>
                <a:gd name="T30" fmla="*/ 2147483647 w 1233"/>
                <a:gd name="T31" fmla="*/ 2147483647 h 1220"/>
                <a:gd name="T32" fmla="*/ 2147483647 w 1233"/>
                <a:gd name="T33" fmla="*/ 0 h 1220"/>
                <a:gd name="T34" fmla="*/ 2147483647 w 1233"/>
                <a:gd name="T35" fmla="*/ 2147483647 h 1220"/>
                <a:gd name="T36" fmla="*/ 2147483647 w 1233"/>
                <a:gd name="T37" fmla="*/ 2147483647 h 1220"/>
                <a:gd name="T38" fmla="*/ 2147483647 w 1233"/>
                <a:gd name="T39" fmla="*/ 2147483647 h 1220"/>
                <a:gd name="T40" fmla="*/ 2147483647 w 1233"/>
                <a:gd name="T41" fmla="*/ 2147483647 h 1220"/>
                <a:gd name="T42" fmla="*/ 2147483647 w 1233"/>
                <a:gd name="T43" fmla="*/ 2147483647 h 1220"/>
                <a:gd name="T44" fmla="*/ 2147483647 w 1233"/>
                <a:gd name="T45" fmla="*/ 2147483647 h 1220"/>
                <a:gd name="T46" fmla="*/ 2147483647 w 1233"/>
                <a:gd name="T47" fmla="*/ 2147483647 h 1220"/>
                <a:gd name="T48" fmla="*/ 2147483647 w 1233"/>
                <a:gd name="T49" fmla="*/ 2147483647 h 1220"/>
                <a:gd name="T50" fmla="*/ 2147483647 w 1233"/>
                <a:gd name="T51" fmla="*/ 2147483647 h 1220"/>
                <a:gd name="T52" fmla="*/ 2147483647 w 1233"/>
                <a:gd name="T53" fmla="*/ 2147483647 h 1220"/>
                <a:gd name="T54" fmla="*/ 2147483647 w 1233"/>
                <a:gd name="T55" fmla="*/ 2147483647 h 1220"/>
                <a:gd name="T56" fmla="*/ 2147483647 w 1233"/>
                <a:gd name="T57" fmla="*/ 2147483647 h 1220"/>
                <a:gd name="T58" fmla="*/ 2147483647 w 1233"/>
                <a:gd name="T59" fmla="*/ 2147483647 h 1220"/>
                <a:gd name="T60" fmla="*/ 2147483647 w 1233"/>
                <a:gd name="T61" fmla="*/ 2147483647 h 1220"/>
                <a:gd name="T62" fmla="*/ 2147483647 w 1233"/>
                <a:gd name="T63" fmla="*/ 2147483647 h 1220"/>
                <a:gd name="T64" fmla="*/ 2147483647 w 1233"/>
                <a:gd name="T65" fmla="*/ 2147483647 h 1220"/>
                <a:gd name="T66" fmla="*/ 2147483647 w 1233"/>
                <a:gd name="T67" fmla="*/ 2147483647 h 1220"/>
                <a:gd name="T68" fmla="*/ 2147483647 w 1233"/>
                <a:gd name="T69" fmla="*/ 2147483647 h 1220"/>
                <a:gd name="T70" fmla="*/ 2147483647 w 1233"/>
                <a:gd name="T71" fmla="*/ 2147483647 h 1220"/>
                <a:gd name="T72" fmla="*/ 2147483647 w 1233"/>
                <a:gd name="T73" fmla="*/ 2147483647 h 1220"/>
                <a:gd name="T74" fmla="*/ 2147483647 w 1233"/>
                <a:gd name="T75" fmla="*/ 2147483647 h 1220"/>
                <a:gd name="T76" fmla="*/ 2147483647 w 1233"/>
                <a:gd name="T77" fmla="*/ 2147483647 h 1220"/>
                <a:gd name="T78" fmla="*/ 2147483647 w 1233"/>
                <a:gd name="T79" fmla="*/ 2147483647 h 1220"/>
                <a:gd name="T80" fmla="*/ 2147483647 w 1233"/>
                <a:gd name="T81" fmla="*/ 2147483647 h 1220"/>
                <a:gd name="T82" fmla="*/ 2147483647 w 1233"/>
                <a:gd name="T83" fmla="*/ 2147483647 h 1220"/>
                <a:gd name="T84" fmla="*/ 2147483647 w 1233"/>
                <a:gd name="T85" fmla="*/ 2147483647 h 1220"/>
                <a:gd name="T86" fmla="*/ 2147483647 w 1233"/>
                <a:gd name="T87" fmla="*/ 2147483647 h 1220"/>
                <a:gd name="T88" fmla="*/ 2147483647 w 1233"/>
                <a:gd name="T89" fmla="*/ 2147483647 h 1220"/>
                <a:gd name="T90" fmla="*/ 2147483647 w 1233"/>
                <a:gd name="T91" fmla="*/ 2147483647 h 1220"/>
                <a:gd name="T92" fmla="*/ 2147483647 w 1233"/>
                <a:gd name="T93" fmla="*/ 2147483647 h 1220"/>
                <a:gd name="T94" fmla="*/ 2147483647 w 1233"/>
                <a:gd name="T95" fmla="*/ 2147483647 h 1220"/>
                <a:gd name="T96" fmla="*/ 2147483647 w 1233"/>
                <a:gd name="T97" fmla="*/ 2147483647 h 1220"/>
                <a:gd name="T98" fmla="*/ 2147483647 w 1233"/>
                <a:gd name="T99" fmla="*/ 2147483647 h 1220"/>
                <a:gd name="T100" fmla="*/ 2147483647 w 1233"/>
                <a:gd name="T101" fmla="*/ 2147483647 h 1220"/>
                <a:gd name="T102" fmla="*/ 2147483647 w 1233"/>
                <a:gd name="T103" fmla="*/ 2147483647 h 1220"/>
                <a:gd name="T104" fmla="*/ 2147483647 w 1233"/>
                <a:gd name="T105" fmla="*/ 2147483647 h 1220"/>
                <a:gd name="T106" fmla="*/ 2147483647 w 1233"/>
                <a:gd name="T107" fmla="*/ 2147483647 h 1220"/>
                <a:gd name="T108" fmla="*/ 2147483647 w 1233"/>
                <a:gd name="T109" fmla="*/ 2147483647 h 1220"/>
                <a:gd name="T110" fmla="*/ 2147483647 w 1233"/>
                <a:gd name="T111" fmla="*/ 2147483647 h 1220"/>
                <a:gd name="T112" fmla="*/ 2147483647 w 1233"/>
                <a:gd name="T113" fmla="*/ 2147483647 h 1220"/>
                <a:gd name="T114" fmla="*/ 2147483647 w 1233"/>
                <a:gd name="T115" fmla="*/ 2147483647 h 1220"/>
                <a:gd name="T116" fmla="*/ 2147483647 w 1233"/>
                <a:gd name="T117" fmla="*/ 2147483647 h 1220"/>
                <a:gd name="T118" fmla="*/ 2147483647 w 1233"/>
                <a:gd name="T119" fmla="*/ 2147483647 h 1220"/>
                <a:gd name="T120" fmla="*/ 2147483647 w 1233"/>
                <a:gd name="T121" fmla="*/ 2147483647 h 122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33" h="1220">
                  <a:moveTo>
                    <a:pt x="0" y="275"/>
                  </a:moveTo>
                  <a:lnTo>
                    <a:pt x="28" y="281"/>
                  </a:lnTo>
                  <a:lnTo>
                    <a:pt x="49" y="270"/>
                  </a:lnTo>
                  <a:lnTo>
                    <a:pt x="89" y="272"/>
                  </a:lnTo>
                  <a:lnTo>
                    <a:pt x="99" y="252"/>
                  </a:lnTo>
                  <a:lnTo>
                    <a:pt x="96" y="225"/>
                  </a:lnTo>
                  <a:lnTo>
                    <a:pt x="116" y="215"/>
                  </a:lnTo>
                  <a:lnTo>
                    <a:pt x="140" y="208"/>
                  </a:lnTo>
                  <a:lnTo>
                    <a:pt x="154" y="224"/>
                  </a:lnTo>
                  <a:lnTo>
                    <a:pt x="189" y="213"/>
                  </a:lnTo>
                  <a:lnTo>
                    <a:pt x="216" y="188"/>
                  </a:lnTo>
                  <a:lnTo>
                    <a:pt x="235" y="177"/>
                  </a:lnTo>
                  <a:lnTo>
                    <a:pt x="252" y="170"/>
                  </a:lnTo>
                  <a:lnTo>
                    <a:pt x="252" y="146"/>
                  </a:lnTo>
                  <a:lnTo>
                    <a:pt x="271" y="137"/>
                  </a:lnTo>
                  <a:lnTo>
                    <a:pt x="296" y="143"/>
                  </a:lnTo>
                  <a:lnTo>
                    <a:pt x="315" y="143"/>
                  </a:lnTo>
                  <a:lnTo>
                    <a:pt x="330" y="156"/>
                  </a:lnTo>
                  <a:lnTo>
                    <a:pt x="346" y="153"/>
                  </a:lnTo>
                  <a:lnTo>
                    <a:pt x="375" y="162"/>
                  </a:lnTo>
                  <a:lnTo>
                    <a:pt x="394" y="191"/>
                  </a:lnTo>
                  <a:lnTo>
                    <a:pt x="424" y="183"/>
                  </a:lnTo>
                  <a:lnTo>
                    <a:pt x="441" y="198"/>
                  </a:lnTo>
                  <a:lnTo>
                    <a:pt x="463" y="192"/>
                  </a:lnTo>
                  <a:lnTo>
                    <a:pt x="476" y="200"/>
                  </a:lnTo>
                  <a:lnTo>
                    <a:pt x="498" y="197"/>
                  </a:lnTo>
                  <a:lnTo>
                    <a:pt x="501" y="227"/>
                  </a:lnTo>
                  <a:lnTo>
                    <a:pt x="524" y="214"/>
                  </a:lnTo>
                  <a:lnTo>
                    <a:pt x="544" y="225"/>
                  </a:lnTo>
                  <a:lnTo>
                    <a:pt x="564" y="216"/>
                  </a:lnTo>
                  <a:lnTo>
                    <a:pt x="577" y="230"/>
                  </a:lnTo>
                  <a:lnTo>
                    <a:pt x="598" y="213"/>
                  </a:lnTo>
                  <a:lnTo>
                    <a:pt x="619" y="198"/>
                  </a:lnTo>
                  <a:lnTo>
                    <a:pt x="631" y="186"/>
                  </a:lnTo>
                  <a:lnTo>
                    <a:pt x="658" y="198"/>
                  </a:lnTo>
                  <a:lnTo>
                    <a:pt x="666" y="179"/>
                  </a:lnTo>
                  <a:lnTo>
                    <a:pt x="675" y="168"/>
                  </a:lnTo>
                  <a:lnTo>
                    <a:pt x="691" y="165"/>
                  </a:lnTo>
                  <a:lnTo>
                    <a:pt x="709" y="183"/>
                  </a:lnTo>
                  <a:lnTo>
                    <a:pt x="729" y="156"/>
                  </a:lnTo>
                  <a:lnTo>
                    <a:pt x="742" y="141"/>
                  </a:lnTo>
                  <a:lnTo>
                    <a:pt x="741" y="114"/>
                  </a:lnTo>
                  <a:lnTo>
                    <a:pt x="759" y="114"/>
                  </a:lnTo>
                  <a:lnTo>
                    <a:pt x="756" y="98"/>
                  </a:lnTo>
                  <a:lnTo>
                    <a:pt x="765" y="92"/>
                  </a:lnTo>
                  <a:lnTo>
                    <a:pt x="786" y="72"/>
                  </a:lnTo>
                  <a:lnTo>
                    <a:pt x="810" y="45"/>
                  </a:lnTo>
                  <a:lnTo>
                    <a:pt x="834" y="51"/>
                  </a:lnTo>
                  <a:lnTo>
                    <a:pt x="834" y="33"/>
                  </a:lnTo>
                  <a:lnTo>
                    <a:pt x="822" y="20"/>
                  </a:lnTo>
                  <a:lnTo>
                    <a:pt x="832" y="0"/>
                  </a:lnTo>
                  <a:lnTo>
                    <a:pt x="842" y="12"/>
                  </a:lnTo>
                  <a:lnTo>
                    <a:pt x="850" y="23"/>
                  </a:lnTo>
                  <a:lnTo>
                    <a:pt x="862" y="27"/>
                  </a:lnTo>
                  <a:lnTo>
                    <a:pt x="870" y="45"/>
                  </a:lnTo>
                  <a:lnTo>
                    <a:pt x="879" y="56"/>
                  </a:lnTo>
                  <a:lnTo>
                    <a:pt x="882" y="77"/>
                  </a:lnTo>
                  <a:lnTo>
                    <a:pt x="900" y="69"/>
                  </a:lnTo>
                  <a:lnTo>
                    <a:pt x="919" y="74"/>
                  </a:lnTo>
                  <a:lnTo>
                    <a:pt x="939" y="72"/>
                  </a:lnTo>
                  <a:lnTo>
                    <a:pt x="949" y="60"/>
                  </a:lnTo>
                  <a:lnTo>
                    <a:pt x="964" y="72"/>
                  </a:lnTo>
                  <a:lnTo>
                    <a:pt x="978" y="63"/>
                  </a:lnTo>
                  <a:lnTo>
                    <a:pt x="987" y="75"/>
                  </a:lnTo>
                  <a:lnTo>
                    <a:pt x="990" y="95"/>
                  </a:lnTo>
                  <a:lnTo>
                    <a:pt x="982" y="112"/>
                  </a:lnTo>
                  <a:lnTo>
                    <a:pt x="952" y="141"/>
                  </a:lnTo>
                  <a:lnTo>
                    <a:pt x="946" y="157"/>
                  </a:lnTo>
                  <a:lnTo>
                    <a:pt x="969" y="165"/>
                  </a:lnTo>
                  <a:lnTo>
                    <a:pt x="990" y="164"/>
                  </a:lnTo>
                  <a:lnTo>
                    <a:pt x="1008" y="150"/>
                  </a:lnTo>
                  <a:lnTo>
                    <a:pt x="1024" y="134"/>
                  </a:lnTo>
                  <a:lnTo>
                    <a:pt x="1047" y="126"/>
                  </a:lnTo>
                  <a:lnTo>
                    <a:pt x="1061" y="167"/>
                  </a:lnTo>
                  <a:lnTo>
                    <a:pt x="1036" y="206"/>
                  </a:lnTo>
                  <a:lnTo>
                    <a:pt x="1047" y="236"/>
                  </a:lnTo>
                  <a:lnTo>
                    <a:pt x="1033" y="281"/>
                  </a:lnTo>
                  <a:lnTo>
                    <a:pt x="1006" y="300"/>
                  </a:lnTo>
                  <a:lnTo>
                    <a:pt x="969" y="324"/>
                  </a:lnTo>
                  <a:lnTo>
                    <a:pt x="970" y="366"/>
                  </a:lnTo>
                  <a:lnTo>
                    <a:pt x="972" y="404"/>
                  </a:lnTo>
                  <a:lnTo>
                    <a:pt x="999" y="405"/>
                  </a:lnTo>
                  <a:lnTo>
                    <a:pt x="1024" y="432"/>
                  </a:lnTo>
                  <a:lnTo>
                    <a:pt x="1057" y="452"/>
                  </a:lnTo>
                  <a:lnTo>
                    <a:pt x="1095" y="500"/>
                  </a:lnTo>
                  <a:lnTo>
                    <a:pt x="1134" y="513"/>
                  </a:lnTo>
                  <a:lnTo>
                    <a:pt x="1145" y="536"/>
                  </a:lnTo>
                  <a:lnTo>
                    <a:pt x="1145" y="584"/>
                  </a:lnTo>
                  <a:lnTo>
                    <a:pt x="1114" y="632"/>
                  </a:lnTo>
                  <a:lnTo>
                    <a:pt x="1128" y="660"/>
                  </a:lnTo>
                  <a:lnTo>
                    <a:pt x="1140" y="695"/>
                  </a:lnTo>
                  <a:lnTo>
                    <a:pt x="1158" y="705"/>
                  </a:lnTo>
                  <a:lnTo>
                    <a:pt x="1189" y="722"/>
                  </a:lnTo>
                  <a:lnTo>
                    <a:pt x="1176" y="743"/>
                  </a:lnTo>
                  <a:lnTo>
                    <a:pt x="1186" y="761"/>
                  </a:lnTo>
                  <a:lnTo>
                    <a:pt x="1179" y="792"/>
                  </a:lnTo>
                  <a:lnTo>
                    <a:pt x="1209" y="806"/>
                  </a:lnTo>
                  <a:lnTo>
                    <a:pt x="1212" y="827"/>
                  </a:lnTo>
                  <a:lnTo>
                    <a:pt x="1203" y="860"/>
                  </a:lnTo>
                  <a:lnTo>
                    <a:pt x="1198" y="891"/>
                  </a:lnTo>
                  <a:lnTo>
                    <a:pt x="1174" y="929"/>
                  </a:lnTo>
                  <a:lnTo>
                    <a:pt x="1164" y="956"/>
                  </a:lnTo>
                  <a:lnTo>
                    <a:pt x="1183" y="977"/>
                  </a:lnTo>
                  <a:lnTo>
                    <a:pt x="1194" y="1008"/>
                  </a:lnTo>
                  <a:lnTo>
                    <a:pt x="1222" y="1043"/>
                  </a:lnTo>
                  <a:lnTo>
                    <a:pt x="1233" y="1071"/>
                  </a:lnTo>
                  <a:lnTo>
                    <a:pt x="1221" y="1086"/>
                  </a:lnTo>
                  <a:lnTo>
                    <a:pt x="1228" y="1103"/>
                  </a:lnTo>
                  <a:lnTo>
                    <a:pt x="1206" y="1109"/>
                  </a:lnTo>
                  <a:lnTo>
                    <a:pt x="1189" y="1107"/>
                  </a:lnTo>
                  <a:lnTo>
                    <a:pt x="1168" y="1095"/>
                  </a:lnTo>
                  <a:lnTo>
                    <a:pt x="1156" y="1104"/>
                  </a:lnTo>
                  <a:lnTo>
                    <a:pt x="1129" y="1104"/>
                  </a:lnTo>
                  <a:lnTo>
                    <a:pt x="1077" y="1131"/>
                  </a:lnTo>
                  <a:lnTo>
                    <a:pt x="1051" y="1124"/>
                  </a:lnTo>
                  <a:lnTo>
                    <a:pt x="1014" y="1119"/>
                  </a:lnTo>
                  <a:lnTo>
                    <a:pt x="979" y="1158"/>
                  </a:lnTo>
                  <a:lnTo>
                    <a:pt x="981" y="1185"/>
                  </a:lnTo>
                  <a:lnTo>
                    <a:pt x="969" y="1214"/>
                  </a:lnTo>
                  <a:lnTo>
                    <a:pt x="948" y="1209"/>
                  </a:lnTo>
                  <a:lnTo>
                    <a:pt x="915" y="1212"/>
                  </a:lnTo>
                  <a:lnTo>
                    <a:pt x="873" y="1220"/>
                  </a:lnTo>
                  <a:lnTo>
                    <a:pt x="831" y="1220"/>
                  </a:lnTo>
                  <a:lnTo>
                    <a:pt x="793" y="1208"/>
                  </a:lnTo>
                  <a:lnTo>
                    <a:pt x="772" y="1200"/>
                  </a:lnTo>
                  <a:lnTo>
                    <a:pt x="750" y="1193"/>
                  </a:lnTo>
                  <a:lnTo>
                    <a:pt x="726" y="1205"/>
                  </a:lnTo>
                  <a:lnTo>
                    <a:pt x="709" y="1217"/>
                  </a:lnTo>
                  <a:lnTo>
                    <a:pt x="696" y="1211"/>
                  </a:lnTo>
                  <a:lnTo>
                    <a:pt x="685" y="1202"/>
                  </a:lnTo>
                  <a:lnTo>
                    <a:pt x="682" y="1188"/>
                  </a:lnTo>
                  <a:lnTo>
                    <a:pt x="682" y="1169"/>
                  </a:lnTo>
                  <a:lnTo>
                    <a:pt x="687" y="1149"/>
                  </a:lnTo>
                  <a:lnTo>
                    <a:pt x="675" y="1127"/>
                  </a:lnTo>
                  <a:lnTo>
                    <a:pt x="672" y="1104"/>
                  </a:lnTo>
                  <a:lnTo>
                    <a:pt x="652" y="1097"/>
                  </a:lnTo>
                  <a:lnTo>
                    <a:pt x="636" y="1085"/>
                  </a:lnTo>
                  <a:lnTo>
                    <a:pt x="657" y="1070"/>
                  </a:lnTo>
                  <a:lnTo>
                    <a:pt x="672" y="1052"/>
                  </a:lnTo>
                  <a:lnTo>
                    <a:pt x="675" y="1029"/>
                  </a:lnTo>
                  <a:lnTo>
                    <a:pt x="670" y="997"/>
                  </a:lnTo>
                  <a:lnTo>
                    <a:pt x="658" y="965"/>
                  </a:lnTo>
                  <a:lnTo>
                    <a:pt x="645" y="954"/>
                  </a:lnTo>
                  <a:lnTo>
                    <a:pt x="619" y="950"/>
                  </a:lnTo>
                  <a:lnTo>
                    <a:pt x="594" y="923"/>
                  </a:lnTo>
                  <a:lnTo>
                    <a:pt x="568" y="927"/>
                  </a:lnTo>
                  <a:lnTo>
                    <a:pt x="552" y="912"/>
                  </a:lnTo>
                  <a:lnTo>
                    <a:pt x="531" y="909"/>
                  </a:lnTo>
                  <a:lnTo>
                    <a:pt x="490" y="884"/>
                  </a:lnTo>
                  <a:lnTo>
                    <a:pt x="484" y="899"/>
                  </a:lnTo>
                  <a:lnTo>
                    <a:pt x="463" y="905"/>
                  </a:lnTo>
                  <a:lnTo>
                    <a:pt x="441" y="893"/>
                  </a:lnTo>
                  <a:lnTo>
                    <a:pt x="429" y="872"/>
                  </a:lnTo>
                  <a:lnTo>
                    <a:pt x="413" y="880"/>
                  </a:lnTo>
                  <a:lnTo>
                    <a:pt x="384" y="861"/>
                  </a:lnTo>
                  <a:lnTo>
                    <a:pt x="354" y="825"/>
                  </a:lnTo>
                  <a:lnTo>
                    <a:pt x="340" y="794"/>
                  </a:lnTo>
                  <a:lnTo>
                    <a:pt x="355" y="768"/>
                  </a:lnTo>
                  <a:lnTo>
                    <a:pt x="340" y="747"/>
                  </a:lnTo>
                  <a:lnTo>
                    <a:pt x="357" y="699"/>
                  </a:lnTo>
                  <a:lnTo>
                    <a:pt x="358" y="663"/>
                  </a:lnTo>
                  <a:lnTo>
                    <a:pt x="364" y="630"/>
                  </a:lnTo>
                  <a:lnTo>
                    <a:pt x="345" y="611"/>
                  </a:lnTo>
                  <a:lnTo>
                    <a:pt x="316" y="615"/>
                  </a:lnTo>
                  <a:lnTo>
                    <a:pt x="315" y="592"/>
                  </a:lnTo>
                  <a:lnTo>
                    <a:pt x="312" y="557"/>
                  </a:lnTo>
                  <a:lnTo>
                    <a:pt x="327" y="539"/>
                  </a:lnTo>
                  <a:lnTo>
                    <a:pt x="328" y="518"/>
                  </a:lnTo>
                  <a:lnTo>
                    <a:pt x="321" y="495"/>
                  </a:lnTo>
                  <a:lnTo>
                    <a:pt x="322" y="465"/>
                  </a:lnTo>
                  <a:lnTo>
                    <a:pt x="340" y="449"/>
                  </a:lnTo>
                  <a:lnTo>
                    <a:pt x="321" y="410"/>
                  </a:lnTo>
                  <a:lnTo>
                    <a:pt x="292" y="410"/>
                  </a:lnTo>
                  <a:lnTo>
                    <a:pt x="265" y="401"/>
                  </a:lnTo>
                  <a:lnTo>
                    <a:pt x="237" y="407"/>
                  </a:lnTo>
                  <a:lnTo>
                    <a:pt x="199" y="395"/>
                  </a:lnTo>
                  <a:lnTo>
                    <a:pt x="196" y="372"/>
                  </a:lnTo>
                  <a:lnTo>
                    <a:pt x="169" y="354"/>
                  </a:lnTo>
                  <a:lnTo>
                    <a:pt x="142" y="348"/>
                  </a:lnTo>
                  <a:lnTo>
                    <a:pt x="127" y="329"/>
                  </a:lnTo>
                  <a:lnTo>
                    <a:pt x="84" y="308"/>
                  </a:lnTo>
                  <a:lnTo>
                    <a:pt x="57" y="299"/>
                  </a:lnTo>
                  <a:lnTo>
                    <a:pt x="24" y="309"/>
                  </a:lnTo>
                  <a:lnTo>
                    <a:pt x="0" y="292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87" name="Freeform 5"/>
            <p:cNvSpPr>
              <a:spLocks/>
            </p:cNvSpPr>
            <p:nvPr/>
          </p:nvSpPr>
          <p:spPr bwMode="auto">
            <a:xfrm>
              <a:off x="8123904" y="2224429"/>
              <a:ext cx="324541" cy="248261"/>
            </a:xfrm>
            <a:custGeom>
              <a:avLst/>
              <a:gdLst>
                <a:gd name="T0" fmla="*/ 2147483647 w 234"/>
                <a:gd name="T1" fmla="*/ 2147483647 h 179"/>
                <a:gd name="T2" fmla="*/ 2147483647 w 234"/>
                <a:gd name="T3" fmla="*/ 2147483647 h 179"/>
                <a:gd name="T4" fmla="*/ 2147483647 w 234"/>
                <a:gd name="T5" fmla="*/ 2147483647 h 179"/>
                <a:gd name="T6" fmla="*/ 2147483647 w 234"/>
                <a:gd name="T7" fmla="*/ 2147483647 h 179"/>
                <a:gd name="T8" fmla="*/ 2147483647 w 234"/>
                <a:gd name="T9" fmla="*/ 2147483647 h 179"/>
                <a:gd name="T10" fmla="*/ 2147483647 w 234"/>
                <a:gd name="T11" fmla="*/ 2147483647 h 179"/>
                <a:gd name="T12" fmla="*/ 2147483647 w 234"/>
                <a:gd name="T13" fmla="*/ 2147483647 h 179"/>
                <a:gd name="T14" fmla="*/ 0 w 234"/>
                <a:gd name="T15" fmla="*/ 2147483647 h 179"/>
                <a:gd name="T16" fmla="*/ 2147483647 w 234"/>
                <a:gd name="T17" fmla="*/ 2147483647 h 179"/>
                <a:gd name="T18" fmla="*/ 2147483647 w 234"/>
                <a:gd name="T19" fmla="*/ 2147483647 h 179"/>
                <a:gd name="T20" fmla="*/ 2147483647 w 234"/>
                <a:gd name="T21" fmla="*/ 2147483647 h 179"/>
                <a:gd name="T22" fmla="*/ 2147483647 w 234"/>
                <a:gd name="T23" fmla="*/ 2147483647 h 179"/>
                <a:gd name="T24" fmla="*/ 2147483647 w 234"/>
                <a:gd name="T25" fmla="*/ 2147483647 h 179"/>
                <a:gd name="T26" fmla="*/ 2147483647 w 234"/>
                <a:gd name="T27" fmla="*/ 2147483647 h 179"/>
                <a:gd name="T28" fmla="*/ 2147483647 w 234"/>
                <a:gd name="T29" fmla="*/ 2147483647 h 179"/>
                <a:gd name="T30" fmla="*/ 2147483647 w 234"/>
                <a:gd name="T31" fmla="*/ 2147483647 h 179"/>
                <a:gd name="T32" fmla="*/ 2147483647 w 234"/>
                <a:gd name="T33" fmla="*/ 2147483647 h 179"/>
                <a:gd name="T34" fmla="*/ 2147483647 w 234"/>
                <a:gd name="T35" fmla="*/ 2147483647 h 179"/>
                <a:gd name="T36" fmla="*/ 2147483647 w 234"/>
                <a:gd name="T37" fmla="*/ 2147483647 h 179"/>
                <a:gd name="T38" fmla="*/ 2147483647 w 234"/>
                <a:gd name="T39" fmla="*/ 2147483647 h 179"/>
                <a:gd name="T40" fmla="*/ 2147483647 w 234"/>
                <a:gd name="T41" fmla="*/ 2147483647 h 179"/>
                <a:gd name="T42" fmla="*/ 2147483647 w 234"/>
                <a:gd name="T43" fmla="*/ 2147483647 h 179"/>
                <a:gd name="T44" fmla="*/ 2147483647 w 234"/>
                <a:gd name="T45" fmla="*/ 2147483647 h 179"/>
                <a:gd name="T46" fmla="*/ 2147483647 w 234"/>
                <a:gd name="T47" fmla="*/ 2147483647 h 179"/>
                <a:gd name="T48" fmla="*/ 2147483647 w 234"/>
                <a:gd name="T49" fmla="*/ 2147483647 h 179"/>
                <a:gd name="T50" fmla="*/ 2147483647 w 234"/>
                <a:gd name="T51" fmla="*/ 2147483647 h 179"/>
                <a:gd name="T52" fmla="*/ 2147483647 w 234"/>
                <a:gd name="T53" fmla="*/ 2147483647 h 179"/>
                <a:gd name="T54" fmla="*/ 2147483647 w 234"/>
                <a:gd name="T55" fmla="*/ 2147483647 h 179"/>
                <a:gd name="T56" fmla="*/ 2147483647 w 234"/>
                <a:gd name="T57" fmla="*/ 2147483647 h 179"/>
                <a:gd name="T58" fmla="*/ 2147483647 w 234"/>
                <a:gd name="T59" fmla="*/ 2147483647 h 179"/>
                <a:gd name="T60" fmla="*/ 2147483647 w 234"/>
                <a:gd name="T61" fmla="*/ 2147483647 h 179"/>
                <a:gd name="T62" fmla="*/ 2147483647 w 234"/>
                <a:gd name="T63" fmla="*/ 0 h 179"/>
                <a:gd name="T64" fmla="*/ 2147483647 w 234"/>
                <a:gd name="T65" fmla="*/ 2147483647 h 179"/>
                <a:gd name="T66" fmla="*/ 2147483647 w 234"/>
                <a:gd name="T67" fmla="*/ 2147483647 h 179"/>
                <a:gd name="T68" fmla="*/ 2147483647 w 234"/>
                <a:gd name="T69" fmla="*/ 2147483647 h 179"/>
                <a:gd name="T70" fmla="*/ 2147483647 w 234"/>
                <a:gd name="T71" fmla="*/ 2147483647 h 179"/>
                <a:gd name="T72" fmla="*/ 2147483647 w 234"/>
                <a:gd name="T73" fmla="*/ 2147483647 h 17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34" h="179">
                  <a:moveTo>
                    <a:pt x="62" y="12"/>
                  </a:moveTo>
                  <a:lnTo>
                    <a:pt x="42" y="29"/>
                  </a:lnTo>
                  <a:lnTo>
                    <a:pt x="39" y="45"/>
                  </a:lnTo>
                  <a:lnTo>
                    <a:pt x="23" y="47"/>
                  </a:lnTo>
                  <a:lnTo>
                    <a:pt x="11" y="59"/>
                  </a:lnTo>
                  <a:lnTo>
                    <a:pt x="17" y="72"/>
                  </a:lnTo>
                  <a:lnTo>
                    <a:pt x="5" y="80"/>
                  </a:lnTo>
                  <a:lnTo>
                    <a:pt x="0" y="108"/>
                  </a:lnTo>
                  <a:lnTo>
                    <a:pt x="11" y="120"/>
                  </a:lnTo>
                  <a:lnTo>
                    <a:pt x="5" y="149"/>
                  </a:lnTo>
                  <a:lnTo>
                    <a:pt x="17" y="159"/>
                  </a:lnTo>
                  <a:lnTo>
                    <a:pt x="41" y="152"/>
                  </a:lnTo>
                  <a:lnTo>
                    <a:pt x="59" y="149"/>
                  </a:lnTo>
                  <a:lnTo>
                    <a:pt x="86" y="155"/>
                  </a:lnTo>
                  <a:lnTo>
                    <a:pt x="104" y="176"/>
                  </a:lnTo>
                  <a:lnTo>
                    <a:pt x="120" y="161"/>
                  </a:lnTo>
                  <a:lnTo>
                    <a:pt x="114" y="147"/>
                  </a:lnTo>
                  <a:lnTo>
                    <a:pt x="126" y="138"/>
                  </a:lnTo>
                  <a:lnTo>
                    <a:pt x="143" y="153"/>
                  </a:lnTo>
                  <a:lnTo>
                    <a:pt x="171" y="156"/>
                  </a:lnTo>
                  <a:lnTo>
                    <a:pt x="188" y="170"/>
                  </a:lnTo>
                  <a:lnTo>
                    <a:pt x="198" y="179"/>
                  </a:lnTo>
                  <a:lnTo>
                    <a:pt x="212" y="170"/>
                  </a:lnTo>
                  <a:lnTo>
                    <a:pt x="213" y="149"/>
                  </a:lnTo>
                  <a:lnTo>
                    <a:pt x="228" y="143"/>
                  </a:lnTo>
                  <a:lnTo>
                    <a:pt x="234" y="128"/>
                  </a:lnTo>
                  <a:lnTo>
                    <a:pt x="215" y="116"/>
                  </a:lnTo>
                  <a:lnTo>
                    <a:pt x="186" y="81"/>
                  </a:lnTo>
                  <a:lnTo>
                    <a:pt x="168" y="62"/>
                  </a:lnTo>
                  <a:lnTo>
                    <a:pt x="144" y="45"/>
                  </a:lnTo>
                  <a:lnTo>
                    <a:pt x="144" y="20"/>
                  </a:lnTo>
                  <a:lnTo>
                    <a:pt x="128" y="0"/>
                  </a:lnTo>
                  <a:lnTo>
                    <a:pt x="116" y="15"/>
                  </a:lnTo>
                  <a:lnTo>
                    <a:pt x="96" y="21"/>
                  </a:lnTo>
                  <a:lnTo>
                    <a:pt x="83" y="24"/>
                  </a:lnTo>
                  <a:lnTo>
                    <a:pt x="74" y="20"/>
                  </a:lnTo>
                  <a:lnTo>
                    <a:pt x="62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88" name="Freeform 6"/>
            <p:cNvSpPr>
              <a:spLocks/>
            </p:cNvSpPr>
            <p:nvPr/>
          </p:nvSpPr>
          <p:spPr bwMode="auto">
            <a:xfrm>
              <a:off x="6169465" y="3902942"/>
              <a:ext cx="2465958" cy="2550560"/>
            </a:xfrm>
            <a:custGeom>
              <a:avLst/>
              <a:gdLst>
                <a:gd name="T0" fmla="*/ 2147483647 w 1778"/>
                <a:gd name="T1" fmla="*/ 2147483647 h 1839"/>
                <a:gd name="T2" fmla="*/ 2147483647 w 1778"/>
                <a:gd name="T3" fmla="*/ 2147483647 h 1839"/>
                <a:gd name="T4" fmla="*/ 2147483647 w 1778"/>
                <a:gd name="T5" fmla="*/ 2147483647 h 1839"/>
                <a:gd name="T6" fmla="*/ 2147483647 w 1778"/>
                <a:gd name="T7" fmla="*/ 2147483647 h 1839"/>
                <a:gd name="T8" fmla="*/ 2147483647 w 1778"/>
                <a:gd name="T9" fmla="*/ 2147483647 h 1839"/>
                <a:gd name="T10" fmla="*/ 2147483647 w 1778"/>
                <a:gd name="T11" fmla="*/ 2147483647 h 1839"/>
                <a:gd name="T12" fmla="*/ 2147483647 w 1778"/>
                <a:gd name="T13" fmla="*/ 2147483647 h 1839"/>
                <a:gd name="T14" fmla="*/ 2147483647 w 1778"/>
                <a:gd name="T15" fmla="*/ 2147483647 h 1839"/>
                <a:gd name="T16" fmla="*/ 2147483647 w 1778"/>
                <a:gd name="T17" fmla="*/ 2147483647 h 1839"/>
                <a:gd name="T18" fmla="*/ 2147483647 w 1778"/>
                <a:gd name="T19" fmla="*/ 2147483647 h 1839"/>
                <a:gd name="T20" fmla="*/ 2147483647 w 1778"/>
                <a:gd name="T21" fmla="*/ 2147483647 h 1839"/>
                <a:gd name="T22" fmla="*/ 2147483647 w 1778"/>
                <a:gd name="T23" fmla="*/ 2147483647 h 1839"/>
                <a:gd name="T24" fmla="*/ 2147483647 w 1778"/>
                <a:gd name="T25" fmla="*/ 2147483647 h 1839"/>
                <a:gd name="T26" fmla="*/ 2147483647 w 1778"/>
                <a:gd name="T27" fmla="*/ 2147483647 h 1839"/>
                <a:gd name="T28" fmla="*/ 2147483647 w 1778"/>
                <a:gd name="T29" fmla="*/ 2147483647 h 1839"/>
                <a:gd name="T30" fmla="*/ 2147483647 w 1778"/>
                <a:gd name="T31" fmla="*/ 2147483647 h 1839"/>
                <a:gd name="T32" fmla="*/ 2147483647 w 1778"/>
                <a:gd name="T33" fmla="*/ 2147483647 h 1839"/>
                <a:gd name="T34" fmla="*/ 2147483647 w 1778"/>
                <a:gd name="T35" fmla="*/ 2147483647 h 1839"/>
                <a:gd name="T36" fmla="*/ 2147483647 w 1778"/>
                <a:gd name="T37" fmla="*/ 2147483647 h 1839"/>
                <a:gd name="T38" fmla="*/ 2147483647 w 1778"/>
                <a:gd name="T39" fmla="*/ 2147483647 h 1839"/>
                <a:gd name="T40" fmla="*/ 2147483647 w 1778"/>
                <a:gd name="T41" fmla="*/ 2147483647 h 1839"/>
                <a:gd name="T42" fmla="*/ 2147483647 w 1778"/>
                <a:gd name="T43" fmla="*/ 2147483647 h 1839"/>
                <a:gd name="T44" fmla="*/ 2147483647 w 1778"/>
                <a:gd name="T45" fmla="*/ 2147483647 h 1839"/>
                <a:gd name="T46" fmla="*/ 2147483647 w 1778"/>
                <a:gd name="T47" fmla="*/ 2147483647 h 1839"/>
                <a:gd name="T48" fmla="*/ 2147483647 w 1778"/>
                <a:gd name="T49" fmla="*/ 2147483647 h 1839"/>
                <a:gd name="T50" fmla="*/ 2147483647 w 1778"/>
                <a:gd name="T51" fmla="*/ 2147483647 h 1839"/>
                <a:gd name="T52" fmla="*/ 2147483647 w 1778"/>
                <a:gd name="T53" fmla="*/ 2147483647 h 1839"/>
                <a:gd name="T54" fmla="*/ 2147483647 w 1778"/>
                <a:gd name="T55" fmla="*/ 2147483647 h 1839"/>
                <a:gd name="T56" fmla="*/ 2147483647 w 1778"/>
                <a:gd name="T57" fmla="*/ 2147483647 h 1839"/>
                <a:gd name="T58" fmla="*/ 2147483647 w 1778"/>
                <a:gd name="T59" fmla="*/ 2147483647 h 1839"/>
                <a:gd name="T60" fmla="*/ 2147483647 w 1778"/>
                <a:gd name="T61" fmla="*/ 2147483647 h 1839"/>
                <a:gd name="T62" fmla="*/ 2147483647 w 1778"/>
                <a:gd name="T63" fmla="*/ 2147483647 h 1839"/>
                <a:gd name="T64" fmla="*/ 2147483647 w 1778"/>
                <a:gd name="T65" fmla="*/ 2147483647 h 1839"/>
                <a:gd name="T66" fmla="*/ 2147483647 w 1778"/>
                <a:gd name="T67" fmla="*/ 2147483647 h 1839"/>
                <a:gd name="T68" fmla="*/ 2147483647 w 1778"/>
                <a:gd name="T69" fmla="*/ 2147483647 h 1839"/>
                <a:gd name="T70" fmla="*/ 2147483647 w 1778"/>
                <a:gd name="T71" fmla="*/ 2147483647 h 1839"/>
                <a:gd name="T72" fmla="*/ 2147483647 w 1778"/>
                <a:gd name="T73" fmla="*/ 2147483647 h 1839"/>
                <a:gd name="T74" fmla="*/ 2147483647 w 1778"/>
                <a:gd name="T75" fmla="*/ 2147483647 h 1839"/>
                <a:gd name="T76" fmla="*/ 2147483647 w 1778"/>
                <a:gd name="T77" fmla="*/ 2147483647 h 1839"/>
                <a:gd name="T78" fmla="*/ 2147483647 w 1778"/>
                <a:gd name="T79" fmla="*/ 2147483647 h 1839"/>
                <a:gd name="T80" fmla="*/ 2147483647 w 1778"/>
                <a:gd name="T81" fmla="*/ 2147483647 h 1839"/>
                <a:gd name="T82" fmla="*/ 2147483647 w 1778"/>
                <a:gd name="T83" fmla="*/ 2147483647 h 1839"/>
                <a:gd name="T84" fmla="*/ 2147483647 w 1778"/>
                <a:gd name="T85" fmla="*/ 2147483647 h 1839"/>
                <a:gd name="T86" fmla="*/ 2147483647 w 1778"/>
                <a:gd name="T87" fmla="*/ 2147483647 h 1839"/>
                <a:gd name="T88" fmla="*/ 2147483647 w 1778"/>
                <a:gd name="T89" fmla="*/ 2147483647 h 1839"/>
                <a:gd name="T90" fmla="*/ 2147483647 w 1778"/>
                <a:gd name="T91" fmla="*/ 2147483647 h 1839"/>
                <a:gd name="T92" fmla="*/ 2147483647 w 1778"/>
                <a:gd name="T93" fmla="*/ 2147483647 h 1839"/>
                <a:gd name="T94" fmla="*/ 2147483647 w 1778"/>
                <a:gd name="T95" fmla="*/ 2147483647 h 1839"/>
                <a:gd name="T96" fmla="*/ 2147483647 w 1778"/>
                <a:gd name="T97" fmla="*/ 2147483647 h 1839"/>
                <a:gd name="T98" fmla="*/ 2147483647 w 1778"/>
                <a:gd name="T99" fmla="*/ 2147483647 h 1839"/>
                <a:gd name="T100" fmla="*/ 2147483647 w 1778"/>
                <a:gd name="T101" fmla="*/ 2147483647 h 1839"/>
                <a:gd name="T102" fmla="*/ 2147483647 w 1778"/>
                <a:gd name="T103" fmla="*/ 2147483647 h 1839"/>
                <a:gd name="T104" fmla="*/ 2147483647 w 1778"/>
                <a:gd name="T105" fmla="*/ 2147483647 h 183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778" h="1839">
                  <a:moveTo>
                    <a:pt x="36" y="549"/>
                  </a:moveTo>
                  <a:lnTo>
                    <a:pt x="27" y="528"/>
                  </a:lnTo>
                  <a:lnTo>
                    <a:pt x="32" y="506"/>
                  </a:lnTo>
                  <a:lnTo>
                    <a:pt x="36" y="479"/>
                  </a:lnTo>
                  <a:lnTo>
                    <a:pt x="51" y="456"/>
                  </a:lnTo>
                  <a:lnTo>
                    <a:pt x="47" y="428"/>
                  </a:lnTo>
                  <a:lnTo>
                    <a:pt x="35" y="402"/>
                  </a:lnTo>
                  <a:lnTo>
                    <a:pt x="15" y="389"/>
                  </a:lnTo>
                  <a:lnTo>
                    <a:pt x="6" y="332"/>
                  </a:lnTo>
                  <a:lnTo>
                    <a:pt x="18" y="303"/>
                  </a:lnTo>
                  <a:lnTo>
                    <a:pt x="0" y="281"/>
                  </a:lnTo>
                  <a:lnTo>
                    <a:pt x="5" y="249"/>
                  </a:lnTo>
                  <a:lnTo>
                    <a:pt x="30" y="242"/>
                  </a:lnTo>
                  <a:lnTo>
                    <a:pt x="51" y="257"/>
                  </a:lnTo>
                  <a:lnTo>
                    <a:pt x="74" y="239"/>
                  </a:lnTo>
                  <a:lnTo>
                    <a:pt x="96" y="233"/>
                  </a:lnTo>
                  <a:lnTo>
                    <a:pt x="128" y="242"/>
                  </a:lnTo>
                  <a:lnTo>
                    <a:pt x="158" y="258"/>
                  </a:lnTo>
                  <a:lnTo>
                    <a:pt x="177" y="255"/>
                  </a:lnTo>
                  <a:lnTo>
                    <a:pt x="186" y="221"/>
                  </a:lnTo>
                  <a:lnTo>
                    <a:pt x="188" y="188"/>
                  </a:lnTo>
                  <a:lnTo>
                    <a:pt x="227" y="188"/>
                  </a:lnTo>
                  <a:lnTo>
                    <a:pt x="246" y="176"/>
                  </a:lnTo>
                  <a:lnTo>
                    <a:pt x="243" y="158"/>
                  </a:lnTo>
                  <a:lnTo>
                    <a:pt x="258" y="150"/>
                  </a:lnTo>
                  <a:lnTo>
                    <a:pt x="282" y="139"/>
                  </a:lnTo>
                  <a:lnTo>
                    <a:pt x="276" y="110"/>
                  </a:lnTo>
                  <a:lnTo>
                    <a:pt x="282" y="75"/>
                  </a:lnTo>
                  <a:lnTo>
                    <a:pt x="318" y="89"/>
                  </a:lnTo>
                  <a:lnTo>
                    <a:pt x="353" y="65"/>
                  </a:lnTo>
                  <a:lnTo>
                    <a:pt x="373" y="42"/>
                  </a:lnTo>
                  <a:lnTo>
                    <a:pt x="383" y="10"/>
                  </a:lnTo>
                  <a:lnTo>
                    <a:pt x="401" y="0"/>
                  </a:lnTo>
                  <a:lnTo>
                    <a:pt x="437" y="2"/>
                  </a:lnTo>
                  <a:lnTo>
                    <a:pt x="449" y="26"/>
                  </a:lnTo>
                  <a:lnTo>
                    <a:pt x="476" y="33"/>
                  </a:lnTo>
                  <a:lnTo>
                    <a:pt x="497" y="63"/>
                  </a:lnTo>
                  <a:lnTo>
                    <a:pt x="519" y="84"/>
                  </a:lnTo>
                  <a:lnTo>
                    <a:pt x="533" y="95"/>
                  </a:lnTo>
                  <a:lnTo>
                    <a:pt x="540" y="108"/>
                  </a:lnTo>
                  <a:lnTo>
                    <a:pt x="557" y="115"/>
                  </a:lnTo>
                  <a:lnTo>
                    <a:pt x="581" y="129"/>
                  </a:lnTo>
                  <a:lnTo>
                    <a:pt x="579" y="158"/>
                  </a:lnTo>
                  <a:lnTo>
                    <a:pt x="581" y="179"/>
                  </a:lnTo>
                  <a:lnTo>
                    <a:pt x="615" y="191"/>
                  </a:lnTo>
                  <a:lnTo>
                    <a:pt x="632" y="173"/>
                  </a:lnTo>
                  <a:lnTo>
                    <a:pt x="662" y="167"/>
                  </a:lnTo>
                  <a:lnTo>
                    <a:pt x="647" y="149"/>
                  </a:lnTo>
                  <a:lnTo>
                    <a:pt x="626" y="129"/>
                  </a:lnTo>
                  <a:lnTo>
                    <a:pt x="623" y="113"/>
                  </a:lnTo>
                  <a:lnTo>
                    <a:pt x="638" y="104"/>
                  </a:lnTo>
                  <a:lnTo>
                    <a:pt x="670" y="94"/>
                  </a:lnTo>
                  <a:lnTo>
                    <a:pt x="704" y="98"/>
                  </a:lnTo>
                  <a:lnTo>
                    <a:pt x="714" y="114"/>
                  </a:lnTo>
                  <a:lnTo>
                    <a:pt x="735" y="114"/>
                  </a:lnTo>
                  <a:lnTo>
                    <a:pt x="758" y="102"/>
                  </a:lnTo>
                  <a:lnTo>
                    <a:pt x="773" y="119"/>
                  </a:lnTo>
                  <a:lnTo>
                    <a:pt x="771" y="147"/>
                  </a:lnTo>
                  <a:lnTo>
                    <a:pt x="801" y="155"/>
                  </a:lnTo>
                  <a:lnTo>
                    <a:pt x="815" y="132"/>
                  </a:lnTo>
                  <a:lnTo>
                    <a:pt x="821" y="108"/>
                  </a:lnTo>
                  <a:lnTo>
                    <a:pt x="809" y="68"/>
                  </a:lnTo>
                  <a:lnTo>
                    <a:pt x="812" y="44"/>
                  </a:lnTo>
                  <a:lnTo>
                    <a:pt x="843" y="21"/>
                  </a:lnTo>
                  <a:lnTo>
                    <a:pt x="866" y="21"/>
                  </a:lnTo>
                  <a:lnTo>
                    <a:pt x="866" y="47"/>
                  </a:lnTo>
                  <a:lnTo>
                    <a:pt x="887" y="78"/>
                  </a:lnTo>
                  <a:lnTo>
                    <a:pt x="908" y="93"/>
                  </a:lnTo>
                  <a:lnTo>
                    <a:pt x="929" y="81"/>
                  </a:lnTo>
                  <a:lnTo>
                    <a:pt x="944" y="93"/>
                  </a:lnTo>
                  <a:lnTo>
                    <a:pt x="966" y="81"/>
                  </a:lnTo>
                  <a:lnTo>
                    <a:pt x="995" y="74"/>
                  </a:lnTo>
                  <a:lnTo>
                    <a:pt x="1014" y="87"/>
                  </a:lnTo>
                  <a:lnTo>
                    <a:pt x="1046" y="59"/>
                  </a:lnTo>
                  <a:lnTo>
                    <a:pt x="1058" y="74"/>
                  </a:lnTo>
                  <a:lnTo>
                    <a:pt x="1070" y="90"/>
                  </a:lnTo>
                  <a:lnTo>
                    <a:pt x="1068" y="104"/>
                  </a:lnTo>
                  <a:lnTo>
                    <a:pt x="1085" y="115"/>
                  </a:lnTo>
                  <a:lnTo>
                    <a:pt x="1116" y="122"/>
                  </a:lnTo>
                  <a:lnTo>
                    <a:pt x="1113" y="158"/>
                  </a:lnTo>
                  <a:lnTo>
                    <a:pt x="1149" y="197"/>
                  </a:lnTo>
                  <a:lnTo>
                    <a:pt x="1149" y="233"/>
                  </a:lnTo>
                  <a:lnTo>
                    <a:pt x="1179" y="263"/>
                  </a:lnTo>
                  <a:lnTo>
                    <a:pt x="1220" y="294"/>
                  </a:lnTo>
                  <a:lnTo>
                    <a:pt x="1256" y="309"/>
                  </a:lnTo>
                  <a:lnTo>
                    <a:pt x="1247" y="330"/>
                  </a:lnTo>
                  <a:lnTo>
                    <a:pt x="1271" y="344"/>
                  </a:lnTo>
                  <a:lnTo>
                    <a:pt x="1266" y="377"/>
                  </a:lnTo>
                  <a:lnTo>
                    <a:pt x="1250" y="402"/>
                  </a:lnTo>
                  <a:lnTo>
                    <a:pt x="1238" y="426"/>
                  </a:lnTo>
                  <a:lnTo>
                    <a:pt x="1226" y="438"/>
                  </a:lnTo>
                  <a:lnTo>
                    <a:pt x="1250" y="465"/>
                  </a:lnTo>
                  <a:lnTo>
                    <a:pt x="1269" y="473"/>
                  </a:lnTo>
                  <a:lnTo>
                    <a:pt x="1274" y="504"/>
                  </a:lnTo>
                  <a:lnTo>
                    <a:pt x="1298" y="518"/>
                  </a:lnTo>
                  <a:lnTo>
                    <a:pt x="1299" y="545"/>
                  </a:lnTo>
                  <a:lnTo>
                    <a:pt x="1325" y="557"/>
                  </a:lnTo>
                  <a:lnTo>
                    <a:pt x="1323" y="581"/>
                  </a:lnTo>
                  <a:lnTo>
                    <a:pt x="1325" y="602"/>
                  </a:lnTo>
                  <a:lnTo>
                    <a:pt x="1347" y="615"/>
                  </a:lnTo>
                  <a:lnTo>
                    <a:pt x="1376" y="646"/>
                  </a:lnTo>
                  <a:lnTo>
                    <a:pt x="1385" y="662"/>
                  </a:lnTo>
                  <a:lnTo>
                    <a:pt x="1413" y="651"/>
                  </a:lnTo>
                  <a:lnTo>
                    <a:pt x="1448" y="660"/>
                  </a:lnTo>
                  <a:lnTo>
                    <a:pt x="1463" y="693"/>
                  </a:lnTo>
                  <a:lnTo>
                    <a:pt x="1488" y="711"/>
                  </a:lnTo>
                  <a:lnTo>
                    <a:pt x="1503" y="735"/>
                  </a:lnTo>
                  <a:lnTo>
                    <a:pt x="1523" y="768"/>
                  </a:lnTo>
                  <a:lnTo>
                    <a:pt x="1547" y="776"/>
                  </a:lnTo>
                  <a:lnTo>
                    <a:pt x="1575" y="779"/>
                  </a:lnTo>
                  <a:lnTo>
                    <a:pt x="1608" y="809"/>
                  </a:lnTo>
                  <a:lnTo>
                    <a:pt x="1608" y="836"/>
                  </a:lnTo>
                  <a:lnTo>
                    <a:pt x="1620" y="864"/>
                  </a:lnTo>
                  <a:lnTo>
                    <a:pt x="1649" y="870"/>
                  </a:lnTo>
                  <a:lnTo>
                    <a:pt x="1668" y="851"/>
                  </a:lnTo>
                  <a:lnTo>
                    <a:pt x="1688" y="863"/>
                  </a:lnTo>
                  <a:lnTo>
                    <a:pt x="1704" y="902"/>
                  </a:lnTo>
                  <a:lnTo>
                    <a:pt x="1740" y="902"/>
                  </a:lnTo>
                  <a:lnTo>
                    <a:pt x="1754" y="933"/>
                  </a:lnTo>
                  <a:lnTo>
                    <a:pt x="1764" y="956"/>
                  </a:lnTo>
                  <a:lnTo>
                    <a:pt x="1778" y="968"/>
                  </a:lnTo>
                  <a:lnTo>
                    <a:pt x="1767" y="998"/>
                  </a:lnTo>
                  <a:lnTo>
                    <a:pt x="1772" y="1032"/>
                  </a:lnTo>
                  <a:lnTo>
                    <a:pt x="1775" y="1062"/>
                  </a:lnTo>
                  <a:lnTo>
                    <a:pt x="1755" y="1080"/>
                  </a:lnTo>
                  <a:lnTo>
                    <a:pt x="1740" y="1106"/>
                  </a:lnTo>
                  <a:lnTo>
                    <a:pt x="1709" y="1083"/>
                  </a:lnTo>
                  <a:lnTo>
                    <a:pt x="1685" y="1082"/>
                  </a:lnTo>
                  <a:lnTo>
                    <a:pt x="1661" y="1067"/>
                  </a:lnTo>
                  <a:lnTo>
                    <a:pt x="1653" y="1082"/>
                  </a:lnTo>
                  <a:lnTo>
                    <a:pt x="1637" y="1089"/>
                  </a:lnTo>
                  <a:lnTo>
                    <a:pt x="1644" y="1109"/>
                  </a:lnTo>
                  <a:lnTo>
                    <a:pt x="1643" y="1125"/>
                  </a:lnTo>
                  <a:lnTo>
                    <a:pt x="1631" y="1133"/>
                  </a:lnTo>
                  <a:lnTo>
                    <a:pt x="1635" y="1155"/>
                  </a:lnTo>
                  <a:lnTo>
                    <a:pt x="1634" y="1184"/>
                  </a:lnTo>
                  <a:lnTo>
                    <a:pt x="1614" y="1203"/>
                  </a:lnTo>
                  <a:lnTo>
                    <a:pt x="1602" y="1209"/>
                  </a:lnTo>
                  <a:lnTo>
                    <a:pt x="1583" y="1233"/>
                  </a:lnTo>
                  <a:lnTo>
                    <a:pt x="1557" y="1242"/>
                  </a:lnTo>
                  <a:lnTo>
                    <a:pt x="1533" y="1248"/>
                  </a:lnTo>
                  <a:lnTo>
                    <a:pt x="1500" y="1254"/>
                  </a:lnTo>
                  <a:lnTo>
                    <a:pt x="1473" y="1275"/>
                  </a:lnTo>
                  <a:lnTo>
                    <a:pt x="1470" y="1290"/>
                  </a:lnTo>
                  <a:lnTo>
                    <a:pt x="1443" y="1295"/>
                  </a:lnTo>
                  <a:lnTo>
                    <a:pt x="1416" y="1314"/>
                  </a:lnTo>
                  <a:lnTo>
                    <a:pt x="1404" y="1332"/>
                  </a:lnTo>
                  <a:lnTo>
                    <a:pt x="1389" y="1356"/>
                  </a:lnTo>
                  <a:lnTo>
                    <a:pt x="1404" y="1380"/>
                  </a:lnTo>
                  <a:lnTo>
                    <a:pt x="1433" y="1395"/>
                  </a:lnTo>
                  <a:lnTo>
                    <a:pt x="1440" y="1428"/>
                  </a:lnTo>
                  <a:lnTo>
                    <a:pt x="1464" y="1440"/>
                  </a:lnTo>
                  <a:lnTo>
                    <a:pt x="1476" y="1466"/>
                  </a:lnTo>
                  <a:lnTo>
                    <a:pt x="1487" y="1491"/>
                  </a:lnTo>
                  <a:lnTo>
                    <a:pt x="1472" y="1515"/>
                  </a:lnTo>
                  <a:lnTo>
                    <a:pt x="1464" y="1542"/>
                  </a:lnTo>
                  <a:lnTo>
                    <a:pt x="1451" y="1556"/>
                  </a:lnTo>
                  <a:lnTo>
                    <a:pt x="1454" y="1569"/>
                  </a:lnTo>
                  <a:lnTo>
                    <a:pt x="1472" y="1575"/>
                  </a:lnTo>
                  <a:lnTo>
                    <a:pt x="1490" y="1566"/>
                  </a:lnTo>
                  <a:lnTo>
                    <a:pt x="1508" y="1568"/>
                  </a:lnTo>
                  <a:lnTo>
                    <a:pt x="1529" y="1593"/>
                  </a:lnTo>
                  <a:lnTo>
                    <a:pt x="1517" y="1632"/>
                  </a:lnTo>
                  <a:lnTo>
                    <a:pt x="1512" y="1668"/>
                  </a:lnTo>
                  <a:lnTo>
                    <a:pt x="1515" y="1692"/>
                  </a:lnTo>
                  <a:lnTo>
                    <a:pt x="1490" y="1704"/>
                  </a:lnTo>
                  <a:lnTo>
                    <a:pt x="1463" y="1692"/>
                  </a:lnTo>
                  <a:lnTo>
                    <a:pt x="1434" y="1665"/>
                  </a:lnTo>
                  <a:lnTo>
                    <a:pt x="1419" y="1659"/>
                  </a:lnTo>
                  <a:lnTo>
                    <a:pt x="1406" y="1644"/>
                  </a:lnTo>
                  <a:lnTo>
                    <a:pt x="1422" y="1631"/>
                  </a:lnTo>
                  <a:lnTo>
                    <a:pt x="1413" y="1602"/>
                  </a:lnTo>
                  <a:lnTo>
                    <a:pt x="1388" y="1589"/>
                  </a:lnTo>
                  <a:lnTo>
                    <a:pt x="1367" y="1589"/>
                  </a:lnTo>
                  <a:lnTo>
                    <a:pt x="1344" y="1595"/>
                  </a:lnTo>
                  <a:lnTo>
                    <a:pt x="1332" y="1613"/>
                  </a:lnTo>
                  <a:lnTo>
                    <a:pt x="1314" y="1625"/>
                  </a:lnTo>
                  <a:lnTo>
                    <a:pt x="1296" y="1626"/>
                  </a:lnTo>
                  <a:lnTo>
                    <a:pt x="1287" y="1595"/>
                  </a:lnTo>
                  <a:lnTo>
                    <a:pt x="1272" y="1587"/>
                  </a:lnTo>
                  <a:lnTo>
                    <a:pt x="1251" y="1592"/>
                  </a:lnTo>
                  <a:lnTo>
                    <a:pt x="1224" y="1589"/>
                  </a:lnTo>
                  <a:lnTo>
                    <a:pt x="1217" y="1569"/>
                  </a:lnTo>
                  <a:lnTo>
                    <a:pt x="1200" y="1571"/>
                  </a:lnTo>
                  <a:lnTo>
                    <a:pt x="1175" y="1590"/>
                  </a:lnTo>
                  <a:lnTo>
                    <a:pt x="1188" y="1610"/>
                  </a:lnTo>
                  <a:lnTo>
                    <a:pt x="1196" y="1629"/>
                  </a:lnTo>
                  <a:lnTo>
                    <a:pt x="1184" y="1640"/>
                  </a:lnTo>
                  <a:lnTo>
                    <a:pt x="1160" y="1641"/>
                  </a:lnTo>
                  <a:lnTo>
                    <a:pt x="1122" y="1634"/>
                  </a:lnTo>
                  <a:lnTo>
                    <a:pt x="1070" y="1641"/>
                  </a:lnTo>
                  <a:lnTo>
                    <a:pt x="1047" y="1659"/>
                  </a:lnTo>
                  <a:lnTo>
                    <a:pt x="1019" y="1652"/>
                  </a:lnTo>
                  <a:lnTo>
                    <a:pt x="984" y="1653"/>
                  </a:lnTo>
                  <a:lnTo>
                    <a:pt x="959" y="1671"/>
                  </a:lnTo>
                  <a:lnTo>
                    <a:pt x="950" y="1697"/>
                  </a:lnTo>
                  <a:lnTo>
                    <a:pt x="920" y="1698"/>
                  </a:lnTo>
                  <a:lnTo>
                    <a:pt x="902" y="1697"/>
                  </a:lnTo>
                  <a:lnTo>
                    <a:pt x="888" y="1719"/>
                  </a:lnTo>
                  <a:lnTo>
                    <a:pt x="899" y="1739"/>
                  </a:lnTo>
                  <a:lnTo>
                    <a:pt x="870" y="1739"/>
                  </a:lnTo>
                  <a:lnTo>
                    <a:pt x="851" y="1764"/>
                  </a:lnTo>
                  <a:lnTo>
                    <a:pt x="827" y="1758"/>
                  </a:lnTo>
                  <a:lnTo>
                    <a:pt x="821" y="1749"/>
                  </a:lnTo>
                  <a:lnTo>
                    <a:pt x="776" y="1778"/>
                  </a:lnTo>
                  <a:lnTo>
                    <a:pt x="756" y="1776"/>
                  </a:lnTo>
                  <a:lnTo>
                    <a:pt x="737" y="1773"/>
                  </a:lnTo>
                  <a:lnTo>
                    <a:pt x="732" y="1743"/>
                  </a:lnTo>
                  <a:lnTo>
                    <a:pt x="705" y="1728"/>
                  </a:lnTo>
                  <a:lnTo>
                    <a:pt x="693" y="1712"/>
                  </a:lnTo>
                  <a:lnTo>
                    <a:pt x="698" y="1691"/>
                  </a:lnTo>
                  <a:lnTo>
                    <a:pt x="654" y="1698"/>
                  </a:lnTo>
                  <a:lnTo>
                    <a:pt x="593" y="1674"/>
                  </a:lnTo>
                  <a:lnTo>
                    <a:pt x="581" y="1694"/>
                  </a:lnTo>
                  <a:lnTo>
                    <a:pt x="545" y="1683"/>
                  </a:lnTo>
                  <a:lnTo>
                    <a:pt x="539" y="1662"/>
                  </a:lnTo>
                  <a:lnTo>
                    <a:pt x="521" y="1662"/>
                  </a:lnTo>
                  <a:lnTo>
                    <a:pt x="525" y="1697"/>
                  </a:lnTo>
                  <a:lnTo>
                    <a:pt x="537" y="1725"/>
                  </a:lnTo>
                  <a:lnTo>
                    <a:pt x="530" y="1754"/>
                  </a:lnTo>
                  <a:lnTo>
                    <a:pt x="528" y="1772"/>
                  </a:lnTo>
                  <a:lnTo>
                    <a:pt x="509" y="1790"/>
                  </a:lnTo>
                  <a:lnTo>
                    <a:pt x="494" y="1809"/>
                  </a:lnTo>
                  <a:lnTo>
                    <a:pt x="441" y="1839"/>
                  </a:lnTo>
                  <a:lnTo>
                    <a:pt x="443" y="1815"/>
                  </a:lnTo>
                  <a:lnTo>
                    <a:pt x="444" y="1793"/>
                  </a:lnTo>
                  <a:lnTo>
                    <a:pt x="446" y="1776"/>
                  </a:lnTo>
                  <a:lnTo>
                    <a:pt x="420" y="1781"/>
                  </a:lnTo>
                  <a:lnTo>
                    <a:pt x="399" y="1794"/>
                  </a:lnTo>
                  <a:lnTo>
                    <a:pt x="399" y="1767"/>
                  </a:lnTo>
                  <a:lnTo>
                    <a:pt x="402" y="1743"/>
                  </a:lnTo>
                  <a:lnTo>
                    <a:pt x="374" y="1722"/>
                  </a:lnTo>
                  <a:lnTo>
                    <a:pt x="359" y="1721"/>
                  </a:lnTo>
                  <a:lnTo>
                    <a:pt x="354" y="1698"/>
                  </a:lnTo>
                  <a:lnTo>
                    <a:pt x="330" y="1689"/>
                  </a:lnTo>
                  <a:lnTo>
                    <a:pt x="300" y="1685"/>
                  </a:lnTo>
                  <a:lnTo>
                    <a:pt x="300" y="1670"/>
                  </a:lnTo>
                  <a:lnTo>
                    <a:pt x="279" y="1658"/>
                  </a:lnTo>
                  <a:lnTo>
                    <a:pt x="284" y="1628"/>
                  </a:lnTo>
                  <a:lnTo>
                    <a:pt x="314" y="1617"/>
                  </a:lnTo>
                  <a:lnTo>
                    <a:pt x="341" y="1625"/>
                  </a:lnTo>
                  <a:lnTo>
                    <a:pt x="369" y="1613"/>
                  </a:lnTo>
                  <a:lnTo>
                    <a:pt x="384" y="1635"/>
                  </a:lnTo>
                  <a:lnTo>
                    <a:pt x="408" y="1619"/>
                  </a:lnTo>
                  <a:lnTo>
                    <a:pt x="420" y="1602"/>
                  </a:lnTo>
                  <a:lnTo>
                    <a:pt x="399" y="1563"/>
                  </a:lnTo>
                  <a:lnTo>
                    <a:pt x="389" y="1547"/>
                  </a:lnTo>
                  <a:lnTo>
                    <a:pt x="413" y="1533"/>
                  </a:lnTo>
                  <a:lnTo>
                    <a:pt x="393" y="1505"/>
                  </a:lnTo>
                  <a:lnTo>
                    <a:pt x="401" y="1446"/>
                  </a:lnTo>
                  <a:lnTo>
                    <a:pt x="408" y="1410"/>
                  </a:lnTo>
                  <a:lnTo>
                    <a:pt x="417" y="1383"/>
                  </a:lnTo>
                  <a:lnTo>
                    <a:pt x="399" y="1349"/>
                  </a:lnTo>
                  <a:lnTo>
                    <a:pt x="389" y="1278"/>
                  </a:lnTo>
                  <a:lnTo>
                    <a:pt x="368" y="1250"/>
                  </a:lnTo>
                  <a:lnTo>
                    <a:pt x="351" y="1220"/>
                  </a:lnTo>
                  <a:lnTo>
                    <a:pt x="374" y="1182"/>
                  </a:lnTo>
                  <a:lnTo>
                    <a:pt x="398" y="1170"/>
                  </a:lnTo>
                  <a:lnTo>
                    <a:pt x="426" y="1172"/>
                  </a:lnTo>
                  <a:lnTo>
                    <a:pt x="471" y="1137"/>
                  </a:lnTo>
                  <a:lnTo>
                    <a:pt x="474" y="1082"/>
                  </a:lnTo>
                  <a:lnTo>
                    <a:pt x="458" y="1055"/>
                  </a:lnTo>
                  <a:lnTo>
                    <a:pt x="471" y="1040"/>
                  </a:lnTo>
                  <a:lnTo>
                    <a:pt x="492" y="1062"/>
                  </a:lnTo>
                  <a:lnTo>
                    <a:pt x="531" y="1049"/>
                  </a:lnTo>
                  <a:lnTo>
                    <a:pt x="531" y="1026"/>
                  </a:lnTo>
                  <a:lnTo>
                    <a:pt x="513" y="1005"/>
                  </a:lnTo>
                  <a:lnTo>
                    <a:pt x="521" y="984"/>
                  </a:lnTo>
                  <a:lnTo>
                    <a:pt x="525" y="974"/>
                  </a:lnTo>
                  <a:lnTo>
                    <a:pt x="518" y="953"/>
                  </a:lnTo>
                  <a:lnTo>
                    <a:pt x="525" y="930"/>
                  </a:lnTo>
                  <a:lnTo>
                    <a:pt x="530" y="905"/>
                  </a:lnTo>
                  <a:lnTo>
                    <a:pt x="505" y="879"/>
                  </a:lnTo>
                  <a:lnTo>
                    <a:pt x="482" y="858"/>
                  </a:lnTo>
                  <a:lnTo>
                    <a:pt x="456" y="849"/>
                  </a:lnTo>
                  <a:lnTo>
                    <a:pt x="455" y="830"/>
                  </a:lnTo>
                  <a:lnTo>
                    <a:pt x="438" y="809"/>
                  </a:lnTo>
                  <a:lnTo>
                    <a:pt x="459" y="797"/>
                  </a:lnTo>
                  <a:lnTo>
                    <a:pt x="422" y="767"/>
                  </a:lnTo>
                  <a:lnTo>
                    <a:pt x="405" y="744"/>
                  </a:lnTo>
                  <a:lnTo>
                    <a:pt x="410" y="722"/>
                  </a:lnTo>
                  <a:lnTo>
                    <a:pt x="414" y="704"/>
                  </a:lnTo>
                  <a:lnTo>
                    <a:pt x="404" y="689"/>
                  </a:lnTo>
                  <a:lnTo>
                    <a:pt x="398" y="663"/>
                  </a:lnTo>
                  <a:lnTo>
                    <a:pt x="411" y="654"/>
                  </a:lnTo>
                  <a:lnTo>
                    <a:pt x="405" y="617"/>
                  </a:lnTo>
                  <a:lnTo>
                    <a:pt x="405" y="590"/>
                  </a:lnTo>
                  <a:lnTo>
                    <a:pt x="386" y="567"/>
                  </a:lnTo>
                  <a:lnTo>
                    <a:pt x="372" y="596"/>
                  </a:lnTo>
                  <a:lnTo>
                    <a:pt x="354" y="602"/>
                  </a:lnTo>
                  <a:lnTo>
                    <a:pt x="333" y="599"/>
                  </a:lnTo>
                  <a:lnTo>
                    <a:pt x="336" y="572"/>
                  </a:lnTo>
                  <a:lnTo>
                    <a:pt x="329" y="549"/>
                  </a:lnTo>
                  <a:lnTo>
                    <a:pt x="314" y="563"/>
                  </a:lnTo>
                  <a:lnTo>
                    <a:pt x="300" y="558"/>
                  </a:lnTo>
                  <a:lnTo>
                    <a:pt x="311" y="539"/>
                  </a:lnTo>
                  <a:lnTo>
                    <a:pt x="309" y="521"/>
                  </a:lnTo>
                  <a:lnTo>
                    <a:pt x="300" y="501"/>
                  </a:lnTo>
                  <a:lnTo>
                    <a:pt x="293" y="468"/>
                  </a:lnTo>
                  <a:lnTo>
                    <a:pt x="270" y="483"/>
                  </a:lnTo>
                  <a:lnTo>
                    <a:pt x="258" y="470"/>
                  </a:lnTo>
                  <a:lnTo>
                    <a:pt x="237" y="483"/>
                  </a:lnTo>
                  <a:lnTo>
                    <a:pt x="228" y="461"/>
                  </a:lnTo>
                  <a:lnTo>
                    <a:pt x="234" y="429"/>
                  </a:lnTo>
                  <a:lnTo>
                    <a:pt x="215" y="437"/>
                  </a:lnTo>
                  <a:lnTo>
                    <a:pt x="209" y="449"/>
                  </a:lnTo>
                  <a:lnTo>
                    <a:pt x="191" y="438"/>
                  </a:lnTo>
                  <a:lnTo>
                    <a:pt x="168" y="432"/>
                  </a:lnTo>
                  <a:lnTo>
                    <a:pt x="146" y="434"/>
                  </a:lnTo>
                  <a:lnTo>
                    <a:pt x="142" y="441"/>
                  </a:lnTo>
                  <a:lnTo>
                    <a:pt x="117" y="437"/>
                  </a:lnTo>
                  <a:lnTo>
                    <a:pt x="131" y="462"/>
                  </a:lnTo>
                  <a:lnTo>
                    <a:pt x="149" y="479"/>
                  </a:lnTo>
                  <a:lnTo>
                    <a:pt x="144" y="503"/>
                  </a:lnTo>
                  <a:lnTo>
                    <a:pt x="123" y="503"/>
                  </a:lnTo>
                  <a:lnTo>
                    <a:pt x="107" y="512"/>
                  </a:lnTo>
                  <a:lnTo>
                    <a:pt x="94" y="530"/>
                  </a:lnTo>
                  <a:lnTo>
                    <a:pt x="89" y="548"/>
                  </a:lnTo>
                  <a:lnTo>
                    <a:pt x="66" y="546"/>
                  </a:lnTo>
                  <a:lnTo>
                    <a:pt x="36" y="54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89" name="Freeform 7"/>
            <p:cNvSpPr>
              <a:spLocks/>
            </p:cNvSpPr>
            <p:nvPr/>
          </p:nvSpPr>
          <p:spPr bwMode="auto">
            <a:xfrm>
              <a:off x="5366691" y="4500378"/>
              <a:ext cx="1540878" cy="1746142"/>
            </a:xfrm>
            <a:custGeom>
              <a:avLst/>
              <a:gdLst>
                <a:gd name="T0" fmla="*/ 2147483647 w 1111"/>
                <a:gd name="T1" fmla="*/ 2147483647 h 1259"/>
                <a:gd name="T2" fmla="*/ 2147483647 w 1111"/>
                <a:gd name="T3" fmla="*/ 2147483647 h 1259"/>
                <a:gd name="T4" fmla="*/ 2147483647 w 1111"/>
                <a:gd name="T5" fmla="*/ 2147483647 h 1259"/>
                <a:gd name="T6" fmla="*/ 2147483647 w 1111"/>
                <a:gd name="T7" fmla="*/ 2147483647 h 1259"/>
                <a:gd name="T8" fmla="*/ 2147483647 w 1111"/>
                <a:gd name="T9" fmla="*/ 2147483647 h 1259"/>
                <a:gd name="T10" fmla="*/ 2147483647 w 1111"/>
                <a:gd name="T11" fmla="*/ 2147483647 h 1259"/>
                <a:gd name="T12" fmla="*/ 2147483647 w 1111"/>
                <a:gd name="T13" fmla="*/ 2147483647 h 1259"/>
                <a:gd name="T14" fmla="*/ 2147483647 w 1111"/>
                <a:gd name="T15" fmla="*/ 2147483647 h 1259"/>
                <a:gd name="T16" fmla="*/ 2147483647 w 1111"/>
                <a:gd name="T17" fmla="*/ 2147483647 h 1259"/>
                <a:gd name="T18" fmla="*/ 2147483647 w 1111"/>
                <a:gd name="T19" fmla="*/ 2147483647 h 1259"/>
                <a:gd name="T20" fmla="*/ 2147483647 w 1111"/>
                <a:gd name="T21" fmla="*/ 2147483647 h 1259"/>
                <a:gd name="T22" fmla="*/ 2147483647 w 1111"/>
                <a:gd name="T23" fmla="*/ 2147483647 h 1259"/>
                <a:gd name="T24" fmla="*/ 2147483647 w 1111"/>
                <a:gd name="T25" fmla="*/ 2147483647 h 1259"/>
                <a:gd name="T26" fmla="*/ 2147483647 w 1111"/>
                <a:gd name="T27" fmla="*/ 2147483647 h 1259"/>
                <a:gd name="T28" fmla="*/ 2147483647 w 1111"/>
                <a:gd name="T29" fmla="*/ 2147483647 h 1259"/>
                <a:gd name="T30" fmla="*/ 2147483647 w 1111"/>
                <a:gd name="T31" fmla="*/ 2147483647 h 1259"/>
                <a:gd name="T32" fmla="*/ 2147483647 w 1111"/>
                <a:gd name="T33" fmla="*/ 2147483647 h 1259"/>
                <a:gd name="T34" fmla="*/ 2147483647 w 1111"/>
                <a:gd name="T35" fmla="*/ 2147483647 h 1259"/>
                <a:gd name="T36" fmla="*/ 2147483647 w 1111"/>
                <a:gd name="T37" fmla="*/ 2147483647 h 1259"/>
                <a:gd name="T38" fmla="*/ 2147483647 w 1111"/>
                <a:gd name="T39" fmla="*/ 2147483647 h 1259"/>
                <a:gd name="T40" fmla="*/ 2147483647 w 1111"/>
                <a:gd name="T41" fmla="*/ 2147483647 h 1259"/>
                <a:gd name="T42" fmla="*/ 2147483647 w 1111"/>
                <a:gd name="T43" fmla="*/ 2147483647 h 1259"/>
                <a:gd name="T44" fmla="*/ 2147483647 w 1111"/>
                <a:gd name="T45" fmla="*/ 2147483647 h 1259"/>
                <a:gd name="T46" fmla="*/ 2147483647 w 1111"/>
                <a:gd name="T47" fmla="*/ 2147483647 h 1259"/>
                <a:gd name="T48" fmla="*/ 2147483647 w 1111"/>
                <a:gd name="T49" fmla="*/ 2147483647 h 1259"/>
                <a:gd name="T50" fmla="*/ 2147483647 w 1111"/>
                <a:gd name="T51" fmla="*/ 2147483647 h 1259"/>
                <a:gd name="T52" fmla="*/ 2147483647 w 1111"/>
                <a:gd name="T53" fmla="*/ 2147483647 h 1259"/>
                <a:gd name="T54" fmla="*/ 2147483647 w 1111"/>
                <a:gd name="T55" fmla="*/ 2147483647 h 1259"/>
                <a:gd name="T56" fmla="*/ 2147483647 w 1111"/>
                <a:gd name="T57" fmla="*/ 2147483647 h 1259"/>
                <a:gd name="T58" fmla="*/ 2147483647 w 1111"/>
                <a:gd name="T59" fmla="*/ 2147483647 h 1259"/>
                <a:gd name="T60" fmla="*/ 2147483647 w 1111"/>
                <a:gd name="T61" fmla="*/ 2147483647 h 1259"/>
                <a:gd name="T62" fmla="*/ 2147483647 w 1111"/>
                <a:gd name="T63" fmla="*/ 2147483647 h 1259"/>
                <a:gd name="T64" fmla="*/ 2147483647 w 1111"/>
                <a:gd name="T65" fmla="*/ 2147483647 h 1259"/>
                <a:gd name="T66" fmla="*/ 2147483647 w 1111"/>
                <a:gd name="T67" fmla="*/ 2147483647 h 1259"/>
                <a:gd name="T68" fmla="*/ 2147483647 w 1111"/>
                <a:gd name="T69" fmla="*/ 2147483647 h 1259"/>
                <a:gd name="T70" fmla="*/ 2147483647 w 1111"/>
                <a:gd name="T71" fmla="*/ 2147483647 h 1259"/>
                <a:gd name="T72" fmla="*/ 2147483647 w 1111"/>
                <a:gd name="T73" fmla="*/ 2147483647 h 1259"/>
                <a:gd name="T74" fmla="*/ 2147483647 w 1111"/>
                <a:gd name="T75" fmla="*/ 2147483647 h 1259"/>
                <a:gd name="T76" fmla="*/ 2147483647 w 1111"/>
                <a:gd name="T77" fmla="*/ 2147483647 h 1259"/>
                <a:gd name="T78" fmla="*/ 2147483647 w 1111"/>
                <a:gd name="T79" fmla="*/ 2147483647 h 1259"/>
                <a:gd name="T80" fmla="*/ 2147483647 w 1111"/>
                <a:gd name="T81" fmla="*/ 2147483647 h 1259"/>
                <a:gd name="T82" fmla="*/ 2147483647 w 1111"/>
                <a:gd name="T83" fmla="*/ 2147483647 h 1259"/>
                <a:gd name="T84" fmla="*/ 2147483647 w 1111"/>
                <a:gd name="T85" fmla="*/ 2147483647 h 1259"/>
                <a:gd name="T86" fmla="*/ 2147483647 w 1111"/>
                <a:gd name="T87" fmla="*/ 2147483647 h 1259"/>
                <a:gd name="T88" fmla="*/ 2147483647 w 1111"/>
                <a:gd name="T89" fmla="*/ 2147483647 h 1259"/>
                <a:gd name="T90" fmla="*/ 2147483647 w 1111"/>
                <a:gd name="T91" fmla="*/ 2147483647 h 1259"/>
                <a:gd name="T92" fmla="*/ 2147483647 w 1111"/>
                <a:gd name="T93" fmla="*/ 2147483647 h 1259"/>
                <a:gd name="T94" fmla="*/ 2147483647 w 1111"/>
                <a:gd name="T95" fmla="*/ 2147483647 h 1259"/>
                <a:gd name="T96" fmla="*/ 2147483647 w 1111"/>
                <a:gd name="T97" fmla="*/ 2147483647 h 1259"/>
                <a:gd name="T98" fmla="*/ 2147483647 w 1111"/>
                <a:gd name="T99" fmla="*/ 2147483647 h 1259"/>
                <a:gd name="T100" fmla="*/ 2147483647 w 1111"/>
                <a:gd name="T101" fmla="*/ 2147483647 h 1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111" h="1259">
                  <a:moveTo>
                    <a:pt x="372" y="100"/>
                  </a:moveTo>
                  <a:lnTo>
                    <a:pt x="397" y="110"/>
                  </a:lnTo>
                  <a:lnTo>
                    <a:pt x="409" y="134"/>
                  </a:lnTo>
                  <a:lnTo>
                    <a:pt x="430" y="138"/>
                  </a:lnTo>
                  <a:lnTo>
                    <a:pt x="437" y="122"/>
                  </a:lnTo>
                  <a:lnTo>
                    <a:pt x="431" y="95"/>
                  </a:lnTo>
                  <a:lnTo>
                    <a:pt x="457" y="78"/>
                  </a:lnTo>
                  <a:lnTo>
                    <a:pt x="469" y="92"/>
                  </a:lnTo>
                  <a:lnTo>
                    <a:pt x="469" y="113"/>
                  </a:lnTo>
                  <a:lnTo>
                    <a:pt x="479" y="138"/>
                  </a:lnTo>
                  <a:lnTo>
                    <a:pt x="517" y="146"/>
                  </a:lnTo>
                  <a:lnTo>
                    <a:pt x="512" y="185"/>
                  </a:lnTo>
                  <a:lnTo>
                    <a:pt x="497" y="204"/>
                  </a:lnTo>
                  <a:lnTo>
                    <a:pt x="502" y="220"/>
                  </a:lnTo>
                  <a:lnTo>
                    <a:pt x="529" y="215"/>
                  </a:lnTo>
                  <a:lnTo>
                    <a:pt x="545" y="197"/>
                  </a:lnTo>
                  <a:lnTo>
                    <a:pt x="559" y="179"/>
                  </a:lnTo>
                  <a:lnTo>
                    <a:pt x="560" y="155"/>
                  </a:lnTo>
                  <a:lnTo>
                    <a:pt x="598" y="161"/>
                  </a:lnTo>
                  <a:lnTo>
                    <a:pt x="601" y="143"/>
                  </a:lnTo>
                  <a:lnTo>
                    <a:pt x="622" y="143"/>
                  </a:lnTo>
                  <a:lnTo>
                    <a:pt x="616" y="119"/>
                  </a:lnTo>
                  <a:lnTo>
                    <a:pt x="667" y="114"/>
                  </a:lnTo>
                  <a:lnTo>
                    <a:pt x="676" y="89"/>
                  </a:lnTo>
                  <a:lnTo>
                    <a:pt x="691" y="78"/>
                  </a:lnTo>
                  <a:lnTo>
                    <a:pt x="706" y="69"/>
                  </a:lnTo>
                  <a:lnTo>
                    <a:pt x="721" y="69"/>
                  </a:lnTo>
                  <a:lnTo>
                    <a:pt x="725" y="47"/>
                  </a:lnTo>
                  <a:lnTo>
                    <a:pt x="706" y="29"/>
                  </a:lnTo>
                  <a:lnTo>
                    <a:pt x="698" y="5"/>
                  </a:lnTo>
                  <a:lnTo>
                    <a:pt x="715" y="11"/>
                  </a:lnTo>
                  <a:lnTo>
                    <a:pt x="728" y="3"/>
                  </a:lnTo>
                  <a:lnTo>
                    <a:pt x="740" y="2"/>
                  </a:lnTo>
                  <a:lnTo>
                    <a:pt x="764" y="5"/>
                  </a:lnTo>
                  <a:lnTo>
                    <a:pt x="785" y="17"/>
                  </a:lnTo>
                  <a:lnTo>
                    <a:pt x="791" y="6"/>
                  </a:lnTo>
                  <a:lnTo>
                    <a:pt x="811" y="0"/>
                  </a:lnTo>
                  <a:lnTo>
                    <a:pt x="806" y="30"/>
                  </a:lnTo>
                  <a:lnTo>
                    <a:pt x="817" y="53"/>
                  </a:lnTo>
                  <a:lnTo>
                    <a:pt x="836" y="42"/>
                  </a:lnTo>
                  <a:lnTo>
                    <a:pt x="850" y="53"/>
                  </a:lnTo>
                  <a:lnTo>
                    <a:pt x="871" y="39"/>
                  </a:lnTo>
                  <a:lnTo>
                    <a:pt x="886" y="89"/>
                  </a:lnTo>
                  <a:lnTo>
                    <a:pt x="887" y="108"/>
                  </a:lnTo>
                  <a:lnTo>
                    <a:pt x="877" y="126"/>
                  </a:lnTo>
                  <a:lnTo>
                    <a:pt x="887" y="135"/>
                  </a:lnTo>
                  <a:lnTo>
                    <a:pt x="908" y="119"/>
                  </a:lnTo>
                  <a:lnTo>
                    <a:pt x="914" y="146"/>
                  </a:lnTo>
                  <a:lnTo>
                    <a:pt x="913" y="167"/>
                  </a:lnTo>
                  <a:lnTo>
                    <a:pt x="937" y="171"/>
                  </a:lnTo>
                  <a:lnTo>
                    <a:pt x="952" y="164"/>
                  </a:lnTo>
                  <a:lnTo>
                    <a:pt x="965" y="137"/>
                  </a:lnTo>
                  <a:lnTo>
                    <a:pt x="982" y="162"/>
                  </a:lnTo>
                  <a:lnTo>
                    <a:pt x="985" y="192"/>
                  </a:lnTo>
                  <a:lnTo>
                    <a:pt x="989" y="219"/>
                  </a:lnTo>
                  <a:lnTo>
                    <a:pt x="976" y="231"/>
                  </a:lnTo>
                  <a:lnTo>
                    <a:pt x="983" y="258"/>
                  </a:lnTo>
                  <a:lnTo>
                    <a:pt x="992" y="273"/>
                  </a:lnTo>
                  <a:lnTo>
                    <a:pt x="991" y="284"/>
                  </a:lnTo>
                  <a:lnTo>
                    <a:pt x="983" y="314"/>
                  </a:lnTo>
                  <a:lnTo>
                    <a:pt x="998" y="332"/>
                  </a:lnTo>
                  <a:lnTo>
                    <a:pt x="1033" y="368"/>
                  </a:lnTo>
                  <a:lnTo>
                    <a:pt x="1016" y="377"/>
                  </a:lnTo>
                  <a:lnTo>
                    <a:pt x="1033" y="396"/>
                  </a:lnTo>
                  <a:lnTo>
                    <a:pt x="1036" y="416"/>
                  </a:lnTo>
                  <a:lnTo>
                    <a:pt x="1066" y="431"/>
                  </a:lnTo>
                  <a:lnTo>
                    <a:pt x="1111" y="476"/>
                  </a:lnTo>
                  <a:lnTo>
                    <a:pt x="1094" y="521"/>
                  </a:lnTo>
                  <a:lnTo>
                    <a:pt x="1103" y="545"/>
                  </a:lnTo>
                  <a:lnTo>
                    <a:pt x="1094" y="573"/>
                  </a:lnTo>
                  <a:lnTo>
                    <a:pt x="1109" y="596"/>
                  </a:lnTo>
                  <a:lnTo>
                    <a:pt x="1108" y="615"/>
                  </a:lnTo>
                  <a:lnTo>
                    <a:pt x="1072" y="630"/>
                  </a:lnTo>
                  <a:lnTo>
                    <a:pt x="1049" y="611"/>
                  </a:lnTo>
                  <a:lnTo>
                    <a:pt x="1036" y="624"/>
                  </a:lnTo>
                  <a:lnTo>
                    <a:pt x="1052" y="656"/>
                  </a:lnTo>
                  <a:lnTo>
                    <a:pt x="1046" y="710"/>
                  </a:lnTo>
                  <a:lnTo>
                    <a:pt x="1004" y="740"/>
                  </a:lnTo>
                  <a:lnTo>
                    <a:pt x="979" y="737"/>
                  </a:lnTo>
                  <a:lnTo>
                    <a:pt x="947" y="755"/>
                  </a:lnTo>
                  <a:lnTo>
                    <a:pt x="928" y="785"/>
                  </a:lnTo>
                  <a:lnTo>
                    <a:pt x="967" y="848"/>
                  </a:lnTo>
                  <a:lnTo>
                    <a:pt x="977" y="921"/>
                  </a:lnTo>
                  <a:lnTo>
                    <a:pt x="995" y="953"/>
                  </a:lnTo>
                  <a:lnTo>
                    <a:pt x="986" y="975"/>
                  </a:lnTo>
                  <a:lnTo>
                    <a:pt x="974" y="1034"/>
                  </a:lnTo>
                  <a:lnTo>
                    <a:pt x="971" y="1074"/>
                  </a:lnTo>
                  <a:lnTo>
                    <a:pt x="989" y="1103"/>
                  </a:lnTo>
                  <a:lnTo>
                    <a:pt x="967" y="1118"/>
                  </a:lnTo>
                  <a:lnTo>
                    <a:pt x="997" y="1173"/>
                  </a:lnTo>
                  <a:lnTo>
                    <a:pt x="982" y="1191"/>
                  </a:lnTo>
                  <a:lnTo>
                    <a:pt x="964" y="1205"/>
                  </a:lnTo>
                  <a:lnTo>
                    <a:pt x="944" y="1184"/>
                  </a:lnTo>
                  <a:lnTo>
                    <a:pt x="919" y="1193"/>
                  </a:lnTo>
                  <a:lnTo>
                    <a:pt x="895" y="1187"/>
                  </a:lnTo>
                  <a:lnTo>
                    <a:pt x="877" y="1190"/>
                  </a:lnTo>
                  <a:lnTo>
                    <a:pt x="860" y="1202"/>
                  </a:lnTo>
                  <a:lnTo>
                    <a:pt x="847" y="1241"/>
                  </a:lnTo>
                  <a:lnTo>
                    <a:pt x="832" y="1259"/>
                  </a:lnTo>
                  <a:lnTo>
                    <a:pt x="797" y="1245"/>
                  </a:lnTo>
                  <a:lnTo>
                    <a:pt x="772" y="1221"/>
                  </a:lnTo>
                  <a:lnTo>
                    <a:pt x="766" y="1203"/>
                  </a:lnTo>
                  <a:lnTo>
                    <a:pt x="742" y="1190"/>
                  </a:lnTo>
                  <a:lnTo>
                    <a:pt x="721" y="1184"/>
                  </a:lnTo>
                  <a:lnTo>
                    <a:pt x="692" y="1182"/>
                  </a:lnTo>
                  <a:lnTo>
                    <a:pt x="671" y="1166"/>
                  </a:lnTo>
                  <a:lnTo>
                    <a:pt x="655" y="1148"/>
                  </a:lnTo>
                  <a:lnTo>
                    <a:pt x="619" y="1115"/>
                  </a:lnTo>
                  <a:lnTo>
                    <a:pt x="596" y="1097"/>
                  </a:lnTo>
                  <a:lnTo>
                    <a:pt x="577" y="1092"/>
                  </a:lnTo>
                  <a:lnTo>
                    <a:pt x="575" y="1106"/>
                  </a:lnTo>
                  <a:lnTo>
                    <a:pt x="589" y="1121"/>
                  </a:lnTo>
                  <a:lnTo>
                    <a:pt x="616" y="1143"/>
                  </a:lnTo>
                  <a:lnTo>
                    <a:pt x="643" y="1164"/>
                  </a:lnTo>
                  <a:lnTo>
                    <a:pt x="635" y="1193"/>
                  </a:lnTo>
                  <a:lnTo>
                    <a:pt x="589" y="1169"/>
                  </a:lnTo>
                  <a:lnTo>
                    <a:pt x="575" y="1149"/>
                  </a:lnTo>
                  <a:lnTo>
                    <a:pt x="556" y="1131"/>
                  </a:lnTo>
                  <a:lnTo>
                    <a:pt x="544" y="1134"/>
                  </a:lnTo>
                  <a:lnTo>
                    <a:pt x="542" y="1152"/>
                  </a:lnTo>
                  <a:lnTo>
                    <a:pt x="559" y="1172"/>
                  </a:lnTo>
                  <a:lnTo>
                    <a:pt x="547" y="1187"/>
                  </a:lnTo>
                  <a:lnTo>
                    <a:pt x="523" y="1196"/>
                  </a:lnTo>
                  <a:lnTo>
                    <a:pt x="503" y="1176"/>
                  </a:lnTo>
                  <a:lnTo>
                    <a:pt x="484" y="1176"/>
                  </a:lnTo>
                  <a:lnTo>
                    <a:pt x="454" y="1176"/>
                  </a:lnTo>
                  <a:lnTo>
                    <a:pt x="440" y="1167"/>
                  </a:lnTo>
                  <a:lnTo>
                    <a:pt x="448" y="1148"/>
                  </a:lnTo>
                  <a:lnTo>
                    <a:pt x="454" y="1128"/>
                  </a:lnTo>
                  <a:lnTo>
                    <a:pt x="434" y="1121"/>
                  </a:lnTo>
                  <a:lnTo>
                    <a:pt x="407" y="1110"/>
                  </a:lnTo>
                  <a:lnTo>
                    <a:pt x="344" y="1139"/>
                  </a:lnTo>
                  <a:lnTo>
                    <a:pt x="334" y="1163"/>
                  </a:lnTo>
                  <a:lnTo>
                    <a:pt x="347" y="1184"/>
                  </a:lnTo>
                  <a:lnTo>
                    <a:pt x="364" y="1182"/>
                  </a:lnTo>
                  <a:lnTo>
                    <a:pt x="386" y="1173"/>
                  </a:lnTo>
                  <a:lnTo>
                    <a:pt x="416" y="1173"/>
                  </a:lnTo>
                  <a:lnTo>
                    <a:pt x="431" y="1199"/>
                  </a:lnTo>
                  <a:lnTo>
                    <a:pt x="404" y="1220"/>
                  </a:lnTo>
                  <a:lnTo>
                    <a:pt x="368" y="1194"/>
                  </a:lnTo>
                  <a:lnTo>
                    <a:pt x="371" y="1208"/>
                  </a:lnTo>
                  <a:lnTo>
                    <a:pt x="355" y="1221"/>
                  </a:lnTo>
                  <a:lnTo>
                    <a:pt x="308" y="1230"/>
                  </a:lnTo>
                  <a:lnTo>
                    <a:pt x="290" y="1211"/>
                  </a:lnTo>
                  <a:lnTo>
                    <a:pt x="259" y="1204"/>
                  </a:lnTo>
                  <a:lnTo>
                    <a:pt x="218" y="1235"/>
                  </a:lnTo>
                  <a:lnTo>
                    <a:pt x="190" y="1239"/>
                  </a:lnTo>
                  <a:lnTo>
                    <a:pt x="173" y="1230"/>
                  </a:lnTo>
                  <a:lnTo>
                    <a:pt x="158" y="1241"/>
                  </a:lnTo>
                  <a:lnTo>
                    <a:pt x="148" y="1224"/>
                  </a:lnTo>
                  <a:lnTo>
                    <a:pt x="125" y="1217"/>
                  </a:lnTo>
                  <a:lnTo>
                    <a:pt x="107" y="1236"/>
                  </a:lnTo>
                  <a:lnTo>
                    <a:pt x="60" y="1249"/>
                  </a:lnTo>
                  <a:lnTo>
                    <a:pt x="58" y="1214"/>
                  </a:lnTo>
                  <a:lnTo>
                    <a:pt x="37" y="1206"/>
                  </a:lnTo>
                  <a:lnTo>
                    <a:pt x="26" y="1188"/>
                  </a:lnTo>
                  <a:lnTo>
                    <a:pt x="0" y="1163"/>
                  </a:lnTo>
                  <a:lnTo>
                    <a:pt x="2" y="1142"/>
                  </a:lnTo>
                  <a:lnTo>
                    <a:pt x="17" y="1122"/>
                  </a:lnTo>
                  <a:lnTo>
                    <a:pt x="14" y="1107"/>
                  </a:lnTo>
                  <a:lnTo>
                    <a:pt x="14" y="1092"/>
                  </a:lnTo>
                  <a:lnTo>
                    <a:pt x="25" y="1058"/>
                  </a:lnTo>
                  <a:lnTo>
                    <a:pt x="35" y="1038"/>
                  </a:lnTo>
                  <a:lnTo>
                    <a:pt x="32" y="1022"/>
                  </a:lnTo>
                  <a:lnTo>
                    <a:pt x="41" y="1013"/>
                  </a:lnTo>
                  <a:lnTo>
                    <a:pt x="53" y="990"/>
                  </a:lnTo>
                  <a:lnTo>
                    <a:pt x="43" y="975"/>
                  </a:lnTo>
                  <a:lnTo>
                    <a:pt x="32" y="966"/>
                  </a:lnTo>
                  <a:lnTo>
                    <a:pt x="32" y="933"/>
                  </a:lnTo>
                  <a:lnTo>
                    <a:pt x="43" y="903"/>
                  </a:lnTo>
                  <a:lnTo>
                    <a:pt x="61" y="873"/>
                  </a:lnTo>
                  <a:lnTo>
                    <a:pt x="79" y="849"/>
                  </a:lnTo>
                  <a:lnTo>
                    <a:pt x="79" y="825"/>
                  </a:lnTo>
                  <a:lnTo>
                    <a:pt x="92" y="809"/>
                  </a:lnTo>
                  <a:lnTo>
                    <a:pt x="100" y="807"/>
                  </a:lnTo>
                  <a:lnTo>
                    <a:pt x="104" y="798"/>
                  </a:lnTo>
                  <a:lnTo>
                    <a:pt x="100" y="788"/>
                  </a:lnTo>
                  <a:lnTo>
                    <a:pt x="103" y="758"/>
                  </a:lnTo>
                  <a:lnTo>
                    <a:pt x="112" y="711"/>
                  </a:lnTo>
                  <a:lnTo>
                    <a:pt x="127" y="702"/>
                  </a:lnTo>
                  <a:lnTo>
                    <a:pt x="130" y="678"/>
                  </a:lnTo>
                  <a:lnTo>
                    <a:pt x="127" y="654"/>
                  </a:lnTo>
                  <a:lnTo>
                    <a:pt x="142" y="628"/>
                  </a:lnTo>
                  <a:lnTo>
                    <a:pt x="176" y="599"/>
                  </a:lnTo>
                  <a:lnTo>
                    <a:pt x="214" y="546"/>
                  </a:lnTo>
                  <a:lnTo>
                    <a:pt x="238" y="539"/>
                  </a:lnTo>
                  <a:lnTo>
                    <a:pt x="250" y="515"/>
                  </a:lnTo>
                  <a:lnTo>
                    <a:pt x="269" y="472"/>
                  </a:lnTo>
                  <a:lnTo>
                    <a:pt x="316" y="434"/>
                  </a:lnTo>
                  <a:lnTo>
                    <a:pt x="323" y="413"/>
                  </a:lnTo>
                  <a:lnTo>
                    <a:pt x="325" y="390"/>
                  </a:lnTo>
                  <a:lnTo>
                    <a:pt x="344" y="384"/>
                  </a:lnTo>
                  <a:lnTo>
                    <a:pt x="349" y="363"/>
                  </a:lnTo>
                  <a:lnTo>
                    <a:pt x="349" y="342"/>
                  </a:lnTo>
                  <a:lnTo>
                    <a:pt x="355" y="318"/>
                  </a:lnTo>
                  <a:lnTo>
                    <a:pt x="353" y="301"/>
                  </a:lnTo>
                  <a:lnTo>
                    <a:pt x="389" y="267"/>
                  </a:lnTo>
                  <a:lnTo>
                    <a:pt x="377" y="245"/>
                  </a:lnTo>
                  <a:lnTo>
                    <a:pt x="392" y="233"/>
                  </a:lnTo>
                  <a:lnTo>
                    <a:pt x="391" y="216"/>
                  </a:lnTo>
                  <a:lnTo>
                    <a:pt x="401" y="195"/>
                  </a:lnTo>
                  <a:lnTo>
                    <a:pt x="385" y="180"/>
                  </a:lnTo>
                  <a:lnTo>
                    <a:pt x="370" y="128"/>
                  </a:lnTo>
                  <a:lnTo>
                    <a:pt x="372" y="1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0" name="Freeform 8"/>
            <p:cNvSpPr>
              <a:spLocks/>
            </p:cNvSpPr>
            <p:nvPr/>
          </p:nvSpPr>
          <p:spPr bwMode="auto">
            <a:xfrm>
              <a:off x="4749286" y="3593339"/>
              <a:ext cx="1173341" cy="1531169"/>
            </a:xfrm>
            <a:custGeom>
              <a:avLst/>
              <a:gdLst>
                <a:gd name="T0" fmla="*/ 2147483647 w 846"/>
                <a:gd name="T1" fmla="*/ 2147483647 h 1104"/>
                <a:gd name="T2" fmla="*/ 2147483647 w 846"/>
                <a:gd name="T3" fmla="*/ 2147483647 h 1104"/>
                <a:gd name="T4" fmla="*/ 2147483647 w 846"/>
                <a:gd name="T5" fmla="*/ 2147483647 h 1104"/>
                <a:gd name="T6" fmla="*/ 2147483647 w 846"/>
                <a:gd name="T7" fmla="*/ 2147483647 h 1104"/>
                <a:gd name="T8" fmla="*/ 2147483647 w 846"/>
                <a:gd name="T9" fmla="*/ 2147483647 h 1104"/>
                <a:gd name="T10" fmla="*/ 2147483647 w 846"/>
                <a:gd name="T11" fmla="*/ 2147483647 h 1104"/>
                <a:gd name="T12" fmla="*/ 2147483647 w 846"/>
                <a:gd name="T13" fmla="*/ 2147483647 h 1104"/>
                <a:gd name="T14" fmla="*/ 2147483647 w 846"/>
                <a:gd name="T15" fmla="*/ 2147483647 h 1104"/>
                <a:gd name="T16" fmla="*/ 2147483647 w 846"/>
                <a:gd name="T17" fmla="*/ 2147483647 h 1104"/>
                <a:gd name="T18" fmla="*/ 2147483647 w 846"/>
                <a:gd name="T19" fmla="*/ 2147483647 h 1104"/>
                <a:gd name="T20" fmla="*/ 2147483647 w 846"/>
                <a:gd name="T21" fmla="*/ 2147483647 h 1104"/>
                <a:gd name="T22" fmla="*/ 2147483647 w 846"/>
                <a:gd name="T23" fmla="*/ 2147483647 h 1104"/>
                <a:gd name="T24" fmla="*/ 2147483647 w 846"/>
                <a:gd name="T25" fmla="*/ 0 h 1104"/>
                <a:gd name="T26" fmla="*/ 2147483647 w 846"/>
                <a:gd name="T27" fmla="*/ 2147483647 h 1104"/>
                <a:gd name="T28" fmla="*/ 2147483647 w 846"/>
                <a:gd name="T29" fmla="*/ 2147483647 h 1104"/>
                <a:gd name="T30" fmla="*/ 2147483647 w 846"/>
                <a:gd name="T31" fmla="*/ 2147483647 h 1104"/>
                <a:gd name="T32" fmla="*/ 2147483647 w 846"/>
                <a:gd name="T33" fmla="*/ 2147483647 h 1104"/>
                <a:gd name="T34" fmla="*/ 2147483647 w 846"/>
                <a:gd name="T35" fmla="*/ 2147483647 h 1104"/>
                <a:gd name="T36" fmla="*/ 2147483647 w 846"/>
                <a:gd name="T37" fmla="*/ 2147483647 h 1104"/>
                <a:gd name="T38" fmla="*/ 2147483647 w 846"/>
                <a:gd name="T39" fmla="*/ 2147483647 h 1104"/>
                <a:gd name="T40" fmla="*/ 2147483647 w 846"/>
                <a:gd name="T41" fmla="*/ 2147483647 h 1104"/>
                <a:gd name="T42" fmla="*/ 2147483647 w 846"/>
                <a:gd name="T43" fmla="*/ 2147483647 h 1104"/>
                <a:gd name="T44" fmla="*/ 2147483647 w 846"/>
                <a:gd name="T45" fmla="*/ 2147483647 h 1104"/>
                <a:gd name="T46" fmla="*/ 2147483647 w 846"/>
                <a:gd name="T47" fmla="*/ 2147483647 h 1104"/>
                <a:gd name="T48" fmla="*/ 2147483647 w 846"/>
                <a:gd name="T49" fmla="*/ 2147483647 h 1104"/>
                <a:gd name="T50" fmla="*/ 2147483647 w 846"/>
                <a:gd name="T51" fmla="*/ 2147483647 h 1104"/>
                <a:gd name="T52" fmla="*/ 2147483647 w 846"/>
                <a:gd name="T53" fmla="*/ 2147483647 h 1104"/>
                <a:gd name="T54" fmla="*/ 2147483647 w 846"/>
                <a:gd name="T55" fmla="*/ 2147483647 h 1104"/>
                <a:gd name="T56" fmla="*/ 2147483647 w 846"/>
                <a:gd name="T57" fmla="*/ 2147483647 h 1104"/>
                <a:gd name="T58" fmla="*/ 2147483647 w 846"/>
                <a:gd name="T59" fmla="*/ 2147483647 h 1104"/>
                <a:gd name="T60" fmla="*/ 2147483647 w 846"/>
                <a:gd name="T61" fmla="*/ 2147483647 h 1104"/>
                <a:gd name="T62" fmla="*/ 2147483647 w 846"/>
                <a:gd name="T63" fmla="*/ 2147483647 h 1104"/>
                <a:gd name="T64" fmla="*/ 2147483647 w 846"/>
                <a:gd name="T65" fmla="*/ 2147483647 h 1104"/>
                <a:gd name="T66" fmla="*/ 2147483647 w 846"/>
                <a:gd name="T67" fmla="*/ 2147483647 h 1104"/>
                <a:gd name="T68" fmla="*/ 2147483647 w 846"/>
                <a:gd name="T69" fmla="*/ 2147483647 h 1104"/>
                <a:gd name="T70" fmla="*/ 2147483647 w 846"/>
                <a:gd name="T71" fmla="*/ 2147483647 h 1104"/>
                <a:gd name="T72" fmla="*/ 2147483647 w 846"/>
                <a:gd name="T73" fmla="*/ 2147483647 h 1104"/>
                <a:gd name="T74" fmla="*/ 2147483647 w 846"/>
                <a:gd name="T75" fmla="*/ 2147483647 h 1104"/>
                <a:gd name="T76" fmla="*/ 2147483647 w 846"/>
                <a:gd name="T77" fmla="*/ 2147483647 h 1104"/>
                <a:gd name="T78" fmla="*/ 2147483647 w 846"/>
                <a:gd name="T79" fmla="*/ 2147483647 h 1104"/>
                <a:gd name="T80" fmla="*/ 2147483647 w 846"/>
                <a:gd name="T81" fmla="*/ 2147483647 h 1104"/>
                <a:gd name="T82" fmla="*/ 2147483647 w 846"/>
                <a:gd name="T83" fmla="*/ 2147483647 h 1104"/>
                <a:gd name="T84" fmla="*/ 2147483647 w 846"/>
                <a:gd name="T85" fmla="*/ 2147483647 h 1104"/>
                <a:gd name="T86" fmla="*/ 2147483647 w 846"/>
                <a:gd name="T87" fmla="*/ 2147483647 h 1104"/>
                <a:gd name="T88" fmla="*/ 2147483647 w 846"/>
                <a:gd name="T89" fmla="*/ 2147483647 h 1104"/>
                <a:gd name="T90" fmla="*/ 2147483647 w 846"/>
                <a:gd name="T91" fmla="*/ 2147483647 h 1104"/>
                <a:gd name="T92" fmla="*/ 2147483647 w 846"/>
                <a:gd name="T93" fmla="*/ 2147483647 h 1104"/>
                <a:gd name="T94" fmla="*/ 2147483647 w 846"/>
                <a:gd name="T95" fmla="*/ 2147483647 h 1104"/>
                <a:gd name="T96" fmla="*/ 2147483647 w 846"/>
                <a:gd name="T97" fmla="*/ 2147483647 h 1104"/>
                <a:gd name="T98" fmla="*/ 0 w 846"/>
                <a:gd name="T99" fmla="*/ 2147483647 h 11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846" h="1104">
                  <a:moveTo>
                    <a:pt x="0" y="467"/>
                  </a:moveTo>
                  <a:lnTo>
                    <a:pt x="12" y="431"/>
                  </a:lnTo>
                  <a:lnTo>
                    <a:pt x="5" y="405"/>
                  </a:lnTo>
                  <a:lnTo>
                    <a:pt x="23" y="398"/>
                  </a:lnTo>
                  <a:lnTo>
                    <a:pt x="21" y="371"/>
                  </a:lnTo>
                  <a:lnTo>
                    <a:pt x="39" y="354"/>
                  </a:lnTo>
                  <a:lnTo>
                    <a:pt x="63" y="350"/>
                  </a:lnTo>
                  <a:lnTo>
                    <a:pt x="66" y="320"/>
                  </a:lnTo>
                  <a:lnTo>
                    <a:pt x="84" y="324"/>
                  </a:lnTo>
                  <a:lnTo>
                    <a:pt x="99" y="324"/>
                  </a:lnTo>
                  <a:lnTo>
                    <a:pt x="123" y="314"/>
                  </a:lnTo>
                  <a:lnTo>
                    <a:pt x="162" y="296"/>
                  </a:lnTo>
                  <a:lnTo>
                    <a:pt x="185" y="299"/>
                  </a:lnTo>
                  <a:lnTo>
                    <a:pt x="213" y="309"/>
                  </a:lnTo>
                  <a:lnTo>
                    <a:pt x="227" y="314"/>
                  </a:lnTo>
                  <a:lnTo>
                    <a:pt x="249" y="306"/>
                  </a:lnTo>
                  <a:lnTo>
                    <a:pt x="240" y="291"/>
                  </a:lnTo>
                  <a:lnTo>
                    <a:pt x="234" y="237"/>
                  </a:lnTo>
                  <a:lnTo>
                    <a:pt x="269" y="258"/>
                  </a:lnTo>
                  <a:lnTo>
                    <a:pt x="288" y="252"/>
                  </a:lnTo>
                  <a:lnTo>
                    <a:pt x="285" y="224"/>
                  </a:lnTo>
                  <a:lnTo>
                    <a:pt x="300" y="207"/>
                  </a:lnTo>
                  <a:lnTo>
                    <a:pt x="342" y="180"/>
                  </a:lnTo>
                  <a:lnTo>
                    <a:pt x="377" y="179"/>
                  </a:lnTo>
                  <a:lnTo>
                    <a:pt x="383" y="162"/>
                  </a:lnTo>
                  <a:lnTo>
                    <a:pt x="398" y="147"/>
                  </a:lnTo>
                  <a:lnTo>
                    <a:pt x="410" y="159"/>
                  </a:lnTo>
                  <a:lnTo>
                    <a:pt x="419" y="167"/>
                  </a:lnTo>
                  <a:lnTo>
                    <a:pt x="447" y="161"/>
                  </a:lnTo>
                  <a:lnTo>
                    <a:pt x="458" y="119"/>
                  </a:lnTo>
                  <a:lnTo>
                    <a:pt x="489" y="114"/>
                  </a:lnTo>
                  <a:lnTo>
                    <a:pt x="516" y="111"/>
                  </a:lnTo>
                  <a:lnTo>
                    <a:pt x="540" y="93"/>
                  </a:lnTo>
                  <a:lnTo>
                    <a:pt x="561" y="90"/>
                  </a:lnTo>
                  <a:lnTo>
                    <a:pt x="567" y="60"/>
                  </a:lnTo>
                  <a:lnTo>
                    <a:pt x="588" y="57"/>
                  </a:lnTo>
                  <a:lnTo>
                    <a:pt x="600" y="41"/>
                  </a:lnTo>
                  <a:lnTo>
                    <a:pt x="597" y="8"/>
                  </a:lnTo>
                  <a:lnTo>
                    <a:pt x="623" y="0"/>
                  </a:lnTo>
                  <a:lnTo>
                    <a:pt x="624" y="29"/>
                  </a:lnTo>
                  <a:lnTo>
                    <a:pt x="639" y="36"/>
                  </a:lnTo>
                  <a:lnTo>
                    <a:pt x="680" y="59"/>
                  </a:lnTo>
                  <a:lnTo>
                    <a:pt x="671" y="92"/>
                  </a:lnTo>
                  <a:lnTo>
                    <a:pt x="690" y="114"/>
                  </a:lnTo>
                  <a:lnTo>
                    <a:pt x="710" y="134"/>
                  </a:lnTo>
                  <a:lnTo>
                    <a:pt x="725" y="164"/>
                  </a:lnTo>
                  <a:lnTo>
                    <a:pt x="731" y="198"/>
                  </a:lnTo>
                  <a:lnTo>
                    <a:pt x="714" y="227"/>
                  </a:lnTo>
                  <a:lnTo>
                    <a:pt x="696" y="212"/>
                  </a:lnTo>
                  <a:lnTo>
                    <a:pt x="677" y="228"/>
                  </a:lnTo>
                  <a:lnTo>
                    <a:pt x="672" y="264"/>
                  </a:lnTo>
                  <a:lnTo>
                    <a:pt x="669" y="297"/>
                  </a:lnTo>
                  <a:lnTo>
                    <a:pt x="687" y="321"/>
                  </a:lnTo>
                  <a:lnTo>
                    <a:pt x="711" y="348"/>
                  </a:lnTo>
                  <a:lnTo>
                    <a:pt x="705" y="372"/>
                  </a:lnTo>
                  <a:lnTo>
                    <a:pt x="666" y="402"/>
                  </a:lnTo>
                  <a:lnTo>
                    <a:pt x="630" y="413"/>
                  </a:lnTo>
                  <a:lnTo>
                    <a:pt x="632" y="428"/>
                  </a:lnTo>
                  <a:lnTo>
                    <a:pt x="650" y="449"/>
                  </a:lnTo>
                  <a:lnTo>
                    <a:pt x="638" y="459"/>
                  </a:lnTo>
                  <a:lnTo>
                    <a:pt x="614" y="452"/>
                  </a:lnTo>
                  <a:lnTo>
                    <a:pt x="615" y="474"/>
                  </a:lnTo>
                  <a:lnTo>
                    <a:pt x="591" y="486"/>
                  </a:lnTo>
                  <a:lnTo>
                    <a:pt x="585" y="528"/>
                  </a:lnTo>
                  <a:lnTo>
                    <a:pt x="624" y="531"/>
                  </a:lnTo>
                  <a:lnTo>
                    <a:pt x="633" y="561"/>
                  </a:lnTo>
                  <a:lnTo>
                    <a:pt x="684" y="534"/>
                  </a:lnTo>
                  <a:lnTo>
                    <a:pt x="702" y="519"/>
                  </a:lnTo>
                  <a:lnTo>
                    <a:pt x="735" y="506"/>
                  </a:lnTo>
                  <a:lnTo>
                    <a:pt x="771" y="528"/>
                  </a:lnTo>
                  <a:lnTo>
                    <a:pt x="798" y="561"/>
                  </a:lnTo>
                  <a:lnTo>
                    <a:pt x="785" y="594"/>
                  </a:lnTo>
                  <a:lnTo>
                    <a:pt x="804" y="618"/>
                  </a:lnTo>
                  <a:lnTo>
                    <a:pt x="816" y="657"/>
                  </a:lnTo>
                  <a:lnTo>
                    <a:pt x="845" y="660"/>
                  </a:lnTo>
                  <a:lnTo>
                    <a:pt x="825" y="681"/>
                  </a:lnTo>
                  <a:lnTo>
                    <a:pt x="804" y="687"/>
                  </a:lnTo>
                  <a:lnTo>
                    <a:pt x="794" y="702"/>
                  </a:lnTo>
                  <a:lnTo>
                    <a:pt x="798" y="728"/>
                  </a:lnTo>
                  <a:lnTo>
                    <a:pt x="807" y="741"/>
                  </a:lnTo>
                  <a:lnTo>
                    <a:pt x="818" y="756"/>
                  </a:lnTo>
                  <a:lnTo>
                    <a:pt x="816" y="788"/>
                  </a:lnTo>
                  <a:lnTo>
                    <a:pt x="828" y="831"/>
                  </a:lnTo>
                  <a:lnTo>
                    <a:pt x="846" y="852"/>
                  </a:lnTo>
                  <a:lnTo>
                    <a:pt x="836" y="873"/>
                  </a:lnTo>
                  <a:lnTo>
                    <a:pt x="837" y="888"/>
                  </a:lnTo>
                  <a:lnTo>
                    <a:pt x="822" y="900"/>
                  </a:lnTo>
                  <a:lnTo>
                    <a:pt x="834" y="923"/>
                  </a:lnTo>
                  <a:lnTo>
                    <a:pt x="800" y="953"/>
                  </a:lnTo>
                  <a:lnTo>
                    <a:pt x="798" y="978"/>
                  </a:lnTo>
                  <a:lnTo>
                    <a:pt x="794" y="998"/>
                  </a:lnTo>
                  <a:lnTo>
                    <a:pt x="795" y="1017"/>
                  </a:lnTo>
                  <a:lnTo>
                    <a:pt x="791" y="1035"/>
                  </a:lnTo>
                  <a:lnTo>
                    <a:pt x="776" y="1040"/>
                  </a:lnTo>
                  <a:lnTo>
                    <a:pt x="768" y="1049"/>
                  </a:lnTo>
                  <a:lnTo>
                    <a:pt x="765" y="1074"/>
                  </a:lnTo>
                  <a:lnTo>
                    <a:pt x="762" y="1088"/>
                  </a:lnTo>
                  <a:lnTo>
                    <a:pt x="747" y="1098"/>
                  </a:lnTo>
                  <a:lnTo>
                    <a:pt x="720" y="1104"/>
                  </a:lnTo>
                  <a:lnTo>
                    <a:pt x="677" y="1088"/>
                  </a:lnTo>
                  <a:lnTo>
                    <a:pt x="663" y="1071"/>
                  </a:lnTo>
                  <a:lnTo>
                    <a:pt x="626" y="1055"/>
                  </a:lnTo>
                  <a:lnTo>
                    <a:pt x="606" y="1062"/>
                  </a:lnTo>
                  <a:lnTo>
                    <a:pt x="582" y="1044"/>
                  </a:lnTo>
                  <a:lnTo>
                    <a:pt x="566" y="1064"/>
                  </a:lnTo>
                  <a:lnTo>
                    <a:pt x="549" y="1050"/>
                  </a:lnTo>
                  <a:lnTo>
                    <a:pt x="521" y="1055"/>
                  </a:lnTo>
                  <a:lnTo>
                    <a:pt x="512" y="1037"/>
                  </a:lnTo>
                  <a:lnTo>
                    <a:pt x="492" y="1032"/>
                  </a:lnTo>
                  <a:lnTo>
                    <a:pt x="473" y="1011"/>
                  </a:lnTo>
                  <a:lnTo>
                    <a:pt x="468" y="987"/>
                  </a:lnTo>
                  <a:lnTo>
                    <a:pt x="456" y="972"/>
                  </a:lnTo>
                  <a:lnTo>
                    <a:pt x="435" y="981"/>
                  </a:lnTo>
                  <a:lnTo>
                    <a:pt x="399" y="954"/>
                  </a:lnTo>
                  <a:lnTo>
                    <a:pt x="404" y="933"/>
                  </a:lnTo>
                  <a:lnTo>
                    <a:pt x="438" y="900"/>
                  </a:lnTo>
                  <a:lnTo>
                    <a:pt x="432" y="870"/>
                  </a:lnTo>
                  <a:cubicBezTo>
                    <a:pt x="424" y="832"/>
                    <a:pt x="431" y="846"/>
                    <a:pt x="408" y="831"/>
                  </a:cubicBezTo>
                  <a:cubicBezTo>
                    <a:pt x="405" y="821"/>
                    <a:pt x="405" y="823"/>
                    <a:pt x="405" y="815"/>
                  </a:cubicBezTo>
                  <a:lnTo>
                    <a:pt x="407" y="782"/>
                  </a:lnTo>
                  <a:lnTo>
                    <a:pt x="399" y="747"/>
                  </a:lnTo>
                  <a:lnTo>
                    <a:pt x="378" y="746"/>
                  </a:lnTo>
                  <a:lnTo>
                    <a:pt x="335" y="740"/>
                  </a:lnTo>
                  <a:lnTo>
                    <a:pt x="311" y="716"/>
                  </a:lnTo>
                  <a:lnTo>
                    <a:pt x="276" y="722"/>
                  </a:lnTo>
                  <a:lnTo>
                    <a:pt x="239" y="734"/>
                  </a:lnTo>
                  <a:lnTo>
                    <a:pt x="210" y="755"/>
                  </a:lnTo>
                  <a:lnTo>
                    <a:pt x="177" y="759"/>
                  </a:lnTo>
                  <a:lnTo>
                    <a:pt x="161" y="776"/>
                  </a:lnTo>
                  <a:lnTo>
                    <a:pt x="140" y="765"/>
                  </a:lnTo>
                  <a:lnTo>
                    <a:pt x="117" y="771"/>
                  </a:lnTo>
                  <a:lnTo>
                    <a:pt x="102" y="761"/>
                  </a:lnTo>
                  <a:lnTo>
                    <a:pt x="80" y="756"/>
                  </a:lnTo>
                  <a:lnTo>
                    <a:pt x="69" y="734"/>
                  </a:lnTo>
                  <a:lnTo>
                    <a:pt x="87" y="725"/>
                  </a:lnTo>
                  <a:lnTo>
                    <a:pt x="93" y="702"/>
                  </a:lnTo>
                  <a:lnTo>
                    <a:pt x="107" y="683"/>
                  </a:lnTo>
                  <a:lnTo>
                    <a:pt x="134" y="662"/>
                  </a:lnTo>
                  <a:lnTo>
                    <a:pt x="125" y="650"/>
                  </a:lnTo>
                  <a:lnTo>
                    <a:pt x="140" y="626"/>
                  </a:lnTo>
                  <a:lnTo>
                    <a:pt x="126" y="612"/>
                  </a:lnTo>
                  <a:lnTo>
                    <a:pt x="98" y="609"/>
                  </a:lnTo>
                  <a:lnTo>
                    <a:pt x="87" y="594"/>
                  </a:lnTo>
                  <a:lnTo>
                    <a:pt x="63" y="596"/>
                  </a:lnTo>
                  <a:lnTo>
                    <a:pt x="51" y="567"/>
                  </a:lnTo>
                  <a:lnTo>
                    <a:pt x="33" y="555"/>
                  </a:lnTo>
                  <a:lnTo>
                    <a:pt x="35" y="534"/>
                  </a:lnTo>
                  <a:lnTo>
                    <a:pt x="24" y="516"/>
                  </a:lnTo>
                  <a:lnTo>
                    <a:pt x="5" y="501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1" name="Freeform 9"/>
            <p:cNvSpPr>
              <a:spLocks/>
            </p:cNvSpPr>
            <p:nvPr/>
          </p:nvSpPr>
          <p:spPr bwMode="auto">
            <a:xfrm>
              <a:off x="4829950" y="4598850"/>
              <a:ext cx="522871" cy="413305"/>
            </a:xfrm>
            <a:custGeom>
              <a:avLst/>
              <a:gdLst>
                <a:gd name="T0" fmla="*/ 2147483647 w 377"/>
                <a:gd name="T1" fmla="*/ 2147483647 h 298"/>
                <a:gd name="T2" fmla="*/ 2147483647 w 377"/>
                <a:gd name="T3" fmla="*/ 2147483647 h 298"/>
                <a:gd name="T4" fmla="*/ 2147483647 w 377"/>
                <a:gd name="T5" fmla="*/ 2147483647 h 298"/>
                <a:gd name="T6" fmla="*/ 2147483647 w 377"/>
                <a:gd name="T7" fmla="*/ 2147483647 h 298"/>
                <a:gd name="T8" fmla="*/ 2147483647 w 377"/>
                <a:gd name="T9" fmla="*/ 2147483647 h 298"/>
                <a:gd name="T10" fmla="*/ 2147483647 w 377"/>
                <a:gd name="T11" fmla="*/ 2147483647 h 298"/>
                <a:gd name="T12" fmla="*/ 2147483647 w 377"/>
                <a:gd name="T13" fmla="*/ 2147483647 h 298"/>
                <a:gd name="T14" fmla="*/ 2147483647 w 377"/>
                <a:gd name="T15" fmla="*/ 2147483647 h 298"/>
                <a:gd name="T16" fmla="*/ 2147483647 w 377"/>
                <a:gd name="T17" fmla="*/ 2147483647 h 298"/>
                <a:gd name="T18" fmla="*/ 0 w 377"/>
                <a:gd name="T19" fmla="*/ 2147483647 h 298"/>
                <a:gd name="T20" fmla="*/ 2147483647 w 377"/>
                <a:gd name="T21" fmla="*/ 2147483647 h 298"/>
                <a:gd name="T22" fmla="*/ 2147483647 w 377"/>
                <a:gd name="T23" fmla="*/ 2147483647 h 298"/>
                <a:gd name="T24" fmla="*/ 2147483647 w 377"/>
                <a:gd name="T25" fmla="*/ 2147483647 h 298"/>
                <a:gd name="T26" fmla="*/ 2147483647 w 377"/>
                <a:gd name="T27" fmla="*/ 2147483647 h 298"/>
                <a:gd name="T28" fmla="*/ 2147483647 w 377"/>
                <a:gd name="T29" fmla="*/ 2147483647 h 298"/>
                <a:gd name="T30" fmla="*/ 2147483647 w 377"/>
                <a:gd name="T31" fmla="*/ 2147483647 h 298"/>
                <a:gd name="T32" fmla="*/ 2147483647 w 377"/>
                <a:gd name="T33" fmla="*/ 2147483647 h 298"/>
                <a:gd name="T34" fmla="*/ 2147483647 w 377"/>
                <a:gd name="T35" fmla="*/ 2147483647 h 298"/>
                <a:gd name="T36" fmla="*/ 2147483647 w 377"/>
                <a:gd name="T37" fmla="*/ 2147483647 h 298"/>
                <a:gd name="T38" fmla="*/ 2147483647 w 377"/>
                <a:gd name="T39" fmla="*/ 2147483647 h 298"/>
                <a:gd name="T40" fmla="*/ 2147483647 w 377"/>
                <a:gd name="T41" fmla="*/ 2147483647 h 298"/>
                <a:gd name="T42" fmla="*/ 2147483647 w 377"/>
                <a:gd name="T43" fmla="*/ 0 h 298"/>
                <a:gd name="T44" fmla="*/ 2147483647 w 377"/>
                <a:gd name="T45" fmla="*/ 2147483647 h 298"/>
                <a:gd name="T46" fmla="*/ 2147483647 w 377"/>
                <a:gd name="T47" fmla="*/ 2147483647 h 298"/>
                <a:gd name="T48" fmla="*/ 2147483647 w 377"/>
                <a:gd name="T49" fmla="*/ 2147483647 h 298"/>
                <a:gd name="T50" fmla="*/ 2147483647 w 377"/>
                <a:gd name="T51" fmla="*/ 2147483647 h 298"/>
                <a:gd name="T52" fmla="*/ 2147483647 w 377"/>
                <a:gd name="T53" fmla="*/ 2147483647 h 298"/>
                <a:gd name="T54" fmla="*/ 2147483647 w 377"/>
                <a:gd name="T55" fmla="*/ 2147483647 h 298"/>
                <a:gd name="T56" fmla="*/ 2147483647 w 377"/>
                <a:gd name="T57" fmla="*/ 2147483647 h 298"/>
                <a:gd name="T58" fmla="*/ 2147483647 w 377"/>
                <a:gd name="T59" fmla="*/ 2147483647 h 298"/>
                <a:gd name="T60" fmla="*/ 2147483647 w 377"/>
                <a:gd name="T61" fmla="*/ 2147483647 h 298"/>
                <a:gd name="T62" fmla="*/ 2147483647 w 377"/>
                <a:gd name="T63" fmla="*/ 2147483647 h 298"/>
                <a:gd name="T64" fmla="*/ 2147483647 w 377"/>
                <a:gd name="T65" fmla="*/ 2147483647 h 298"/>
                <a:gd name="T66" fmla="*/ 2147483647 w 377"/>
                <a:gd name="T67" fmla="*/ 2147483647 h 298"/>
                <a:gd name="T68" fmla="*/ 2147483647 w 377"/>
                <a:gd name="T69" fmla="*/ 2147483647 h 298"/>
                <a:gd name="T70" fmla="*/ 2147483647 w 377"/>
                <a:gd name="T71" fmla="*/ 2147483647 h 298"/>
                <a:gd name="T72" fmla="*/ 2147483647 w 377"/>
                <a:gd name="T73" fmla="*/ 2147483647 h 298"/>
                <a:gd name="T74" fmla="*/ 2147483647 w 377"/>
                <a:gd name="T75" fmla="*/ 2147483647 h 298"/>
                <a:gd name="T76" fmla="*/ 2147483647 w 377"/>
                <a:gd name="T77" fmla="*/ 2147483647 h 298"/>
                <a:gd name="T78" fmla="*/ 2147483647 w 377"/>
                <a:gd name="T79" fmla="*/ 2147483647 h 298"/>
                <a:gd name="T80" fmla="*/ 2147483647 w 377"/>
                <a:gd name="T81" fmla="*/ 2147483647 h 298"/>
                <a:gd name="T82" fmla="*/ 2147483647 w 377"/>
                <a:gd name="T83" fmla="*/ 2147483647 h 298"/>
                <a:gd name="T84" fmla="*/ 2147483647 w 377"/>
                <a:gd name="T85" fmla="*/ 2147483647 h 298"/>
                <a:gd name="T86" fmla="*/ 2147483647 w 377"/>
                <a:gd name="T87" fmla="*/ 2147483647 h 298"/>
                <a:gd name="T88" fmla="*/ 2147483647 w 377"/>
                <a:gd name="T89" fmla="*/ 2147483647 h 298"/>
                <a:gd name="T90" fmla="*/ 2147483647 w 377"/>
                <a:gd name="T91" fmla="*/ 2147483647 h 298"/>
                <a:gd name="T92" fmla="*/ 2147483647 w 377"/>
                <a:gd name="T93" fmla="*/ 2147483647 h 298"/>
                <a:gd name="T94" fmla="*/ 2147483647 w 377"/>
                <a:gd name="T95" fmla="*/ 2147483647 h 298"/>
                <a:gd name="T96" fmla="*/ 2147483647 w 377"/>
                <a:gd name="T97" fmla="*/ 2147483647 h 298"/>
                <a:gd name="T98" fmla="*/ 2147483647 w 377"/>
                <a:gd name="T99" fmla="*/ 2147483647 h 298"/>
                <a:gd name="T100" fmla="*/ 2147483647 w 377"/>
                <a:gd name="T101" fmla="*/ 2147483647 h 298"/>
                <a:gd name="T102" fmla="*/ 2147483647 w 377"/>
                <a:gd name="T103" fmla="*/ 2147483647 h 298"/>
                <a:gd name="T104" fmla="*/ 2147483647 w 377"/>
                <a:gd name="T105" fmla="*/ 2147483647 h 298"/>
                <a:gd name="T106" fmla="*/ 2147483647 w 377"/>
                <a:gd name="T107" fmla="*/ 2147483647 h 298"/>
                <a:gd name="T108" fmla="*/ 2147483647 w 377"/>
                <a:gd name="T109" fmla="*/ 2147483647 h 298"/>
                <a:gd name="T110" fmla="*/ 2147483647 w 377"/>
                <a:gd name="T111" fmla="*/ 2147483647 h 298"/>
                <a:gd name="T112" fmla="*/ 2147483647 w 377"/>
                <a:gd name="T113" fmla="*/ 2147483647 h 298"/>
                <a:gd name="T114" fmla="*/ 2147483647 w 377"/>
                <a:gd name="T115" fmla="*/ 2147483647 h 298"/>
                <a:gd name="T116" fmla="*/ 2147483647 w 377"/>
                <a:gd name="T117" fmla="*/ 2147483647 h 29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77" h="298">
                  <a:moveTo>
                    <a:pt x="114" y="199"/>
                  </a:moveTo>
                  <a:lnTo>
                    <a:pt x="93" y="177"/>
                  </a:lnTo>
                  <a:lnTo>
                    <a:pt x="78" y="157"/>
                  </a:lnTo>
                  <a:lnTo>
                    <a:pt x="81" y="138"/>
                  </a:lnTo>
                  <a:lnTo>
                    <a:pt x="74" y="115"/>
                  </a:lnTo>
                  <a:lnTo>
                    <a:pt x="63" y="99"/>
                  </a:lnTo>
                  <a:lnTo>
                    <a:pt x="48" y="88"/>
                  </a:lnTo>
                  <a:lnTo>
                    <a:pt x="36" y="84"/>
                  </a:lnTo>
                  <a:lnTo>
                    <a:pt x="14" y="91"/>
                  </a:lnTo>
                  <a:lnTo>
                    <a:pt x="0" y="75"/>
                  </a:lnTo>
                  <a:lnTo>
                    <a:pt x="2" y="52"/>
                  </a:lnTo>
                  <a:lnTo>
                    <a:pt x="12" y="27"/>
                  </a:lnTo>
                  <a:lnTo>
                    <a:pt x="21" y="42"/>
                  </a:lnTo>
                  <a:lnTo>
                    <a:pt x="39" y="45"/>
                  </a:lnTo>
                  <a:lnTo>
                    <a:pt x="53" y="55"/>
                  </a:lnTo>
                  <a:lnTo>
                    <a:pt x="84" y="49"/>
                  </a:lnTo>
                  <a:lnTo>
                    <a:pt x="98" y="57"/>
                  </a:lnTo>
                  <a:lnTo>
                    <a:pt x="119" y="42"/>
                  </a:lnTo>
                  <a:lnTo>
                    <a:pt x="149" y="39"/>
                  </a:lnTo>
                  <a:lnTo>
                    <a:pt x="176" y="19"/>
                  </a:lnTo>
                  <a:lnTo>
                    <a:pt x="216" y="4"/>
                  </a:lnTo>
                  <a:lnTo>
                    <a:pt x="252" y="0"/>
                  </a:lnTo>
                  <a:lnTo>
                    <a:pt x="279" y="24"/>
                  </a:lnTo>
                  <a:lnTo>
                    <a:pt x="336" y="33"/>
                  </a:lnTo>
                  <a:lnTo>
                    <a:pt x="350" y="67"/>
                  </a:lnTo>
                  <a:lnTo>
                    <a:pt x="342" y="100"/>
                  </a:lnTo>
                  <a:lnTo>
                    <a:pt x="348" y="117"/>
                  </a:lnTo>
                  <a:lnTo>
                    <a:pt x="357" y="121"/>
                  </a:lnTo>
                  <a:lnTo>
                    <a:pt x="366" y="129"/>
                  </a:lnTo>
                  <a:lnTo>
                    <a:pt x="371" y="138"/>
                  </a:lnTo>
                  <a:lnTo>
                    <a:pt x="377" y="177"/>
                  </a:lnTo>
                  <a:lnTo>
                    <a:pt x="375" y="189"/>
                  </a:lnTo>
                  <a:lnTo>
                    <a:pt x="366" y="195"/>
                  </a:lnTo>
                  <a:lnTo>
                    <a:pt x="350" y="213"/>
                  </a:lnTo>
                  <a:lnTo>
                    <a:pt x="341" y="223"/>
                  </a:lnTo>
                  <a:lnTo>
                    <a:pt x="339" y="240"/>
                  </a:lnTo>
                  <a:lnTo>
                    <a:pt x="347" y="244"/>
                  </a:lnTo>
                  <a:lnTo>
                    <a:pt x="359" y="255"/>
                  </a:lnTo>
                  <a:lnTo>
                    <a:pt x="366" y="265"/>
                  </a:lnTo>
                  <a:lnTo>
                    <a:pt x="354" y="279"/>
                  </a:lnTo>
                  <a:lnTo>
                    <a:pt x="342" y="291"/>
                  </a:lnTo>
                  <a:lnTo>
                    <a:pt x="327" y="289"/>
                  </a:lnTo>
                  <a:lnTo>
                    <a:pt x="306" y="298"/>
                  </a:lnTo>
                  <a:lnTo>
                    <a:pt x="287" y="289"/>
                  </a:lnTo>
                  <a:lnTo>
                    <a:pt x="276" y="282"/>
                  </a:lnTo>
                  <a:lnTo>
                    <a:pt x="257" y="277"/>
                  </a:lnTo>
                  <a:lnTo>
                    <a:pt x="257" y="294"/>
                  </a:lnTo>
                  <a:lnTo>
                    <a:pt x="240" y="286"/>
                  </a:lnTo>
                  <a:lnTo>
                    <a:pt x="246" y="262"/>
                  </a:lnTo>
                  <a:lnTo>
                    <a:pt x="233" y="240"/>
                  </a:lnTo>
                  <a:lnTo>
                    <a:pt x="204" y="228"/>
                  </a:lnTo>
                  <a:lnTo>
                    <a:pt x="183" y="231"/>
                  </a:lnTo>
                  <a:lnTo>
                    <a:pt x="179" y="255"/>
                  </a:lnTo>
                  <a:lnTo>
                    <a:pt x="171" y="267"/>
                  </a:lnTo>
                  <a:lnTo>
                    <a:pt x="155" y="264"/>
                  </a:lnTo>
                  <a:lnTo>
                    <a:pt x="135" y="252"/>
                  </a:lnTo>
                  <a:lnTo>
                    <a:pt x="126" y="235"/>
                  </a:lnTo>
                  <a:lnTo>
                    <a:pt x="120" y="217"/>
                  </a:lnTo>
                  <a:lnTo>
                    <a:pt x="114" y="199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2" name="Freeform 11"/>
            <p:cNvSpPr>
              <a:spLocks/>
            </p:cNvSpPr>
            <p:nvPr/>
          </p:nvSpPr>
          <p:spPr bwMode="auto">
            <a:xfrm>
              <a:off x="5556701" y="3056586"/>
              <a:ext cx="1231592" cy="1751691"/>
            </a:xfrm>
            <a:custGeom>
              <a:avLst/>
              <a:gdLst>
                <a:gd name="T0" fmla="*/ 2147483647 w 888"/>
                <a:gd name="T1" fmla="*/ 2147483647 h 1263"/>
                <a:gd name="T2" fmla="*/ 2147483647 w 888"/>
                <a:gd name="T3" fmla="*/ 2147483647 h 1263"/>
                <a:gd name="T4" fmla="*/ 2147483647 w 888"/>
                <a:gd name="T5" fmla="*/ 2147483647 h 1263"/>
                <a:gd name="T6" fmla="*/ 2147483647 w 888"/>
                <a:gd name="T7" fmla="*/ 2147483647 h 1263"/>
                <a:gd name="T8" fmla="*/ 2147483647 w 888"/>
                <a:gd name="T9" fmla="*/ 2147483647 h 1263"/>
                <a:gd name="T10" fmla="*/ 2147483647 w 888"/>
                <a:gd name="T11" fmla="*/ 2147483647 h 1263"/>
                <a:gd name="T12" fmla="*/ 2147483647 w 888"/>
                <a:gd name="T13" fmla="*/ 2147483647 h 1263"/>
                <a:gd name="T14" fmla="*/ 2147483647 w 888"/>
                <a:gd name="T15" fmla="*/ 2147483647 h 1263"/>
                <a:gd name="T16" fmla="*/ 2147483647 w 888"/>
                <a:gd name="T17" fmla="*/ 2147483647 h 1263"/>
                <a:gd name="T18" fmla="*/ 2147483647 w 888"/>
                <a:gd name="T19" fmla="*/ 2147483647 h 1263"/>
                <a:gd name="T20" fmla="*/ 2147483647 w 888"/>
                <a:gd name="T21" fmla="*/ 2147483647 h 1263"/>
                <a:gd name="T22" fmla="*/ 2147483647 w 888"/>
                <a:gd name="T23" fmla="*/ 2147483647 h 1263"/>
                <a:gd name="T24" fmla="*/ 2147483647 w 888"/>
                <a:gd name="T25" fmla="*/ 2147483647 h 1263"/>
                <a:gd name="T26" fmla="*/ 2147483647 w 888"/>
                <a:gd name="T27" fmla="*/ 2147483647 h 1263"/>
                <a:gd name="T28" fmla="*/ 2147483647 w 888"/>
                <a:gd name="T29" fmla="*/ 2147483647 h 1263"/>
                <a:gd name="T30" fmla="*/ 2147483647 w 888"/>
                <a:gd name="T31" fmla="*/ 2147483647 h 1263"/>
                <a:gd name="T32" fmla="*/ 2147483647 w 888"/>
                <a:gd name="T33" fmla="*/ 2147483647 h 1263"/>
                <a:gd name="T34" fmla="*/ 2147483647 w 888"/>
                <a:gd name="T35" fmla="*/ 2147483647 h 1263"/>
                <a:gd name="T36" fmla="*/ 2147483647 w 888"/>
                <a:gd name="T37" fmla="*/ 2147483647 h 1263"/>
                <a:gd name="T38" fmla="*/ 2147483647 w 888"/>
                <a:gd name="T39" fmla="*/ 2147483647 h 1263"/>
                <a:gd name="T40" fmla="*/ 2147483647 w 888"/>
                <a:gd name="T41" fmla="*/ 2147483647 h 1263"/>
                <a:gd name="T42" fmla="*/ 2147483647 w 888"/>
                <a:gd name="T43" fmla="*/ 2147483647 h 1263"/>
                <a:gd name="T44" fmla="*/ 2147483647 w 888"/>
                <a:gd name="T45" fmla="*/ 2147483647 h 1263"/>
                <a:gd name="T46" fmla="*/ 2147483647 w 888"/>
                <a:gd name="T47" fmla="*/ 2147483647 h 1263"/>
                <a:gd name="T48" fmla="*/ 2147483647 w 888"/>
                <a:gd name="T49" fmla="*/ 2147483647 h 1263"/>
                <a:gd name="T50" fmla="*/ 2147483647 w 888"/>
                <a:gd name="T51" fmla="*/ 2147483647 h 1263"/>
                <a:gd name="T52" fmla="*/ 2147483647 w 888"/>
                <a:gd name="T53" fmla="*/ 2147483647 h 1263"/>
                <a:gd name="T54" fmla="*/ 2147483647 w 888"/>
                <a:gd name="T55" fmla="*/ 2147483647 h 1263"/>
                <a:gd name="T56" fmla="*/ 2147483647 w 888"/>
                <a:gd name="T57" fmla="*/ 2147483647 h 1263"/>
                <a:gd name="T58" fmla="*/ 2147483647 w 888"/>
                <a:gd name="T59" fmla="*/ 2147483647 h 1263"/>
                <a:gd name="T60" fmla="*/ 2147483647 w 888"/>
                <a:gd name="T61" fmla="*/ 2147483647 h 1263"/>
                <a:gd name="T62" fmla="*/ 2147483647 w 888"/>
                <a:gd name="T63" fmla="*/ 2147483647 h 1263"/>
                <a:gd name="T64" fmla="*/ 2147483647 w 888"/>
                <a:gd name="T65" fmla="*/ 2147483647 h 1263"/>
                <a:gd name="T66" fmla="*/ 2147483647 w 888"/>
                <a:gd name="T67" fmla="*/ 2147483647 h 1263"/>
                <a:gd name="T68" fmla="*/ 2147483647 w 888"/>
                <a:gd name="T69" fmla="*/ 2147483647 h 1263"/>
                <a:gd name="T70" fmla="*/ 2147483647 w 888"/>
                <a:gd name="T71" fmla="*/ 2147483647 h 1263"/>
                <a:gd name="T72" fmla="*/ 2147483647 w 888"/>
                <a:gd name="T73" fmla="*/ 2147483647 h 1263"/>
                <a:gd name="T74" fmla="*/ 2147483647 w 888"/>
                <a:gd name="T75" fmla="*/ 2147483647 h 1263"/>
                <a:gd name="T76" fmla="*/ 2147483647 w 888"/>
                <a:gd name="T77" fmla="*/ 2147483647 h 1263"/>
                <a:gd name="T78" fmla="*/ 2147483647 w 888"/>
                <a:gd name="T79" fmla="*/ 2147483647 h 1263"/>
                <a:gd name="T80" fmla="*/ 2147483647 w 888"/>
                <a:gd name="T81" fmla="*/ 2147483647 h 1263"/>
                <a:gd name="T82" fmla="*/ 2147483647 w 888"/>
                <a:gd name="T83" fmla="*/ 2147483647 h 1263"/>
                <a:gd name="T84" fmla="*/ 2147483647 w 888"/>
                <a:gd name="T85" fmla="*/ 2147483647 h 1263"/>
                <a:gd name="T86" fmla="*/ 2147483647 w 888"/>
                <a:gd name="T87" fmla="*/ 2147483647 h 1263"/>
                <a:gd name="T88" fmla="*/ 2147483647 w 888"/>
                <a:gd name="T89" fmla="*/ 2147483647 h 1263"/>
                <a:gd name="T90" fmla="*/ 2147483647 w 888"/>
                <a:gd name="T91" fmla="*/ 2147483647 h 1263"/>
                <a:gd name="T92" fmla="*/ 2147483647 w 888"/>
                <a:gd name="T93" fmla="*/ 2147483647 h 1263"/>
                <a:gd name="T94" fmla="*/ 2147483647 w 888"/>
                <a:gd name="T95" fmla="*/ 2147483647 h 1263"/>
                <a:gd name="T96" fmla="*/ 2147483647 w 888"/>
                <a:gd name="T97" fmla="*/ 2147483647 h 1263"/>
                <a:gd name="T98" fmla="*/ 2147483647 w 888"/>
                <a:gd name="T99" fmla="*/ 2147483647 h 1263"/>
                <a:gd name="T100" fmla="*/ 2147483647 w 888"/>
                <a:gd name="T101" fmla="*/ 2147483647 h 1263"/>
                <a:gd name="T102" fmla="*/ 2147483647 w 888"/>
                <a:gd name="T103" fmla="*/ 2147483647 h 1263"/>
                <a:gd name="T104" fmla="*/ 2147483647 w 888"/>
                <a:gd name="T105" fmla="*/ 2147483647 h 1263"/>
                <a:gd name="T106" fmla="*/ 2147483647 w 888"/>
                <a:gd name="T107" fmla="*/ 2147483647 h 12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88" h="1263">
                  <a:moveTo>
                    <a:pt x="379" y="140"/>
                  </a:moveTo>
                  <a:lnTo>
                    <a:pt x="350" y="147"/>
                  </a:lnTo>
                  <a:lnTo>
                    <a:pt x="319" y="173"/>
                  </a:lnTo>
                  <a:lnTo>
                    <a:pt x="302" y="202"/>
                  </a:lnTo>
                  <a:lnTo>
                    <a:pt x="317" y="222"/>
                  </a:lnTo>
                  <a:lnTo>
                    <a:pt x="338" y="212"/>
                  </a:lnTo>
                  <a:lnTo>
                    <a:pt x="360" y="209"/>
                  </a:lnTo>
                  <a:lnTo>
                    <a:pt x="371" y="246"/>
                  </a:lnTo>
                  <a:lnTo>
                    <a:pt x="359" y="269"/>
                  </a:lnTo>
                  <a:lnTo>
                    <a:pt x="350" y="294"/>
                  </a:lnTo>
                  <a:lnTo>
                    <a:pt x="333" y="306"/>
                  </a:lnTo>
                  <a:lnTo>
                    <a:pt x="290" y="303"/>
                  </a:lnTo>
                  <a:lnTo>
                    <a:pt x="279" y="320"/>
                  </a:lnTo>
                  <a:lnTo>
                    <a:pt x="288" y="347"/>
                  </a:lnTo>
                  <a:lnTo>
                    <a:pt x="264" y="371"/>
                  </a:lnTo>
                  <a:lnTo>
                    <a:pt x="260" y="401"/>
                  </a:lnTo>
                  <a:lnTo>
                    <a:pt x="245" y="411"/>
                  </a:lnTo>
                  <a:lnTo>
                    <a:pt x="233" y="426"/>
                  </a:lnTo>
                  <a:lnTo>
                    <a:pt x="215" y="437"/>
                  </a:lnTo>
                  <a:lnTo>
                    <a:pt x="192" y="423"/>
                  </a:lnTo>
                  <a:lnTo>
                    <a:pt x="146" y="473"/>
                  </a:lnTo>
                  <a:lnTo>
                    <a:pt x="153" y="498"/>
                  </a:lnTo>
                  <a:lnTo>
                    <a:pt x="135" y="534"/>
                  </a:lnTo>
                  <a:lnTo>
                    <a:pt x="144" y="554"/>
                  </a:lnTo>
                  <a:lnTo>
                    <a:pt x="149" y="588"/>
                  </a:lnTo>
                  <a:lnTo>
                    <a:pt x="131" y="612"/>
                  </a:lnTo>
                  <a:lnTo>
                    <a:pt x="113" y="600"/>
                  </a:lnTo>
                  <a:lnTo>
                    <a:pt x="93" y="617"/>
                  </a:lnTo>
                  <a:lnTo>
                    <a:pt x="87" y="687"/>
                  </a:lnTo>
                  <a:lnTo>
                    <a:pt x="126" y="735"/>
                  </a:lnTo>
                  <a:lnTo>
                    <a:pt x="122" y="761"/>
                  </a:lnTo>
                  <a:lnTo>
                    <a:pt x="86" y="788"/>
                  </a:lnTo>
                  <a:lnTo>
                    <a:pt x="45" y="800"/>
                  </a:lnTo>
                  <a:lnTo>
                    <a:pt x="51" y="816"/>
                  </a:lnTo>
                  <a:lnTo>
                    <a:pt x="69" y="834"/>
                  </a:lnTo>
                  <a:lnTo>
                    <a:pt x="57" y="848"/>
                  </a:lnTo>
                  <a:lnTo>
                    <a:pt x="29" y="840"/>
                  </a:lnTo>
                  <a:lnTo>
                    <a:pt x="32" y="863"/>
                  </a:lnTo>
                  <a:lnTo>
                    <a:pt x="9" y="872"/>
                  </a:lnTo>
                  <a:lnTo>
                    <a:pt x="0" y="915"/>
                  </a:lnTo>
                  <a:lnTo>
                    <a:pt x="41" y="921"/>
                  </a:lnTo>
                  <a:lnTo>
                    <a:pt x="50" y="950"/>
                  </a:lnTo>
                  <a:lnTo>
                    <a:pt x="96" y="924"/>
                  </a:lnTo>
                  <a:lnTo>
                    <a:pt x="127" y="901"/>
                  </a:lnTo>
                  <a:lnTo>
                    <a:pt x="153" y="894"/>
                  </a:lnTo>
                  <a:lnTo>
                    <a:pt x="192" y="915"/>
                  </a:lnTo>
                  <a:lnTo>
                    <a:pt x="216" y="950"/>
                  </a:lnTo>
                  <a:lnTo>
                    <a:pt x="204" y="984"/>
                  </a:lnTo>
                  <a:lnTo>
                    <a:pt x="224" y="1007"/>
                  </a:lnTo>
                  <a:lnTo>
                    <a:pt x="234" y="1046"/>
                  </a:lnTo>
                  <a:lnTo>
                    <a:pt x="263" y="1047"/>
                  </a:lnTo>
                  <a:lnTo>
                    <a:pt x="243" y="1068"/>
                  </a:lnTo>
                  <a:lnTo>
                    <a:pt x="219" y="1076"/>
                  </a:lnTo>
                  <a:lnTo>
                    <a:pt x="212" y="1094"/>
                  </a:lnTo>
                  <a:lnTo>
                    <a:pt x="215" y="1118"/>
                  </a:lnTo>
                  <a:lnTo>
                    <a:pt x="237" y="1146"/>
                  </a:lnTo>
                  <a:lnTo>
                    <a:pt x="261" y="1151"/>
                  </a:lnTo>
                  <a:lnTo>
                    <a:pt x="272" y="1178"/>
                  </a:lnTo>
                  <a:lnTo>
                    <a:pt x="293" y="1178"/>
                  </a:lnTo>
                  <a:lnTo>
                    <a:pt x="300" y="1166"/>
                  </a:lnTo>
                  <a:lnTo>
                    <a:pt x="293" y="1139"/>
                  </a:lnTo>
                  <a:lnTo>
                    <a:pt x="321" y="1119"/>
                  </a:lnTo>
                  <a:lnTo>
                    <a:pt x="330" y="1133"/>
                  </a:lnTo>
                  <a:lnTo>
                    <a:pt x="333" y="1160"/>
                  </a:lnTo>
                  <a:lnTo>
                    <a:pt x="344" y="1178"/>
                  </a:lnTo>
                  <a:lnTo>
                    <a:pt x="380" y="1190"/>
                  </a:lnTo>
                  <a:lnTo>
                    <a:pt x="375" y="1229"/>
                  </a:lnTo>
                  <a:lnTo>
                    <a:pt x="359" y="1250"/>
                  </a:lnTo>
                  <a:lnTo>
                    <a:pt x="365" y="1263"/>
                  </a:lnTo>
                  <a:lnTo>
                    <a:pt x="390" y="1257"/>
                  </a:lnTo>
                  <a:lnTo>
                    <a:pt x="422" y="1223"/>
                  </a:lnTo>
                  <a:lnTo>
                    <a:pt x="420" y="1196"/>
                  </a:lnTo>
                  <a:lnTo>
                    <a:pt x="437" y="1196"/>
                  </a:lnTo>
                  <a:lnTo>
                    <a:pt x="462" y="1203"/>
                  </a:lnTo>
                  <a:lnTo>
                    <a:pt x="464" y="1185"/>
                  </a:lnTo>
                  <a:lnTo>
                    <a:pt x="485" y="1187"/>
                  </a:lnTo>
                  <a:lnTo>
                    <a:pt x="467" y="1139"/>
                  </a:lnTo>
                  <a:lnTo>
                    <a:pt x="476" y="1092"/>
                  </a:lnTo>
                  <a:lnTo>
                    <a:pt x="492" y="1067"/>
                  </a:lnTo>
                  <a:lnTo>
                    <a:pt x="485" y="1028"/>
                  </a:lnTo>
                  <a:lnTo>
                    <a:pt x="474" y="1011"/>
                  </a:lnTo>
                  <a:lnTo>
                    <a:pt x="456" y="1002"/>
                  </a:lnTo>
                  <a:lnTo>
                    <a:pt x="446" y="945"/>
                  </a:lnTo>
                  <a:lnTo>
                    <a:pt x="458" y="912"/>
                  </a:lnTo>
                  <a:lnTo>
                    <a:pt x="447" y="899"/>
                  </a:lnTo>
                  <a:lnTo>
                    <a:pt x="440" y="893"/>
                  </a:lnTo>
                  <a:lnTo>
                    <a:pt x="446" y="860"/>
                  </a:lnTo>
                  <a:lnTo>
                    <a:pt x="471" y="849"/>
                  </a:lnTo>
                  <a:lnTo>
                    <a:pt x="492" y="866"/>
                  </a:lnTo>
                  <a:lnTo>
                    <a:pt x="513" y="849"/>
                  </a:lnTo>
                  <a:lnTo>
                    <a:pt x="539" y="843"/>
                  </a:lnTo>
                  <a:lnTo>
                    <a:pt x="572" y="851"/>
                  </a:lnTo>
                  <a:lnTo>
                    <a:pt x="597" y="866"/>
                  </a:lnTo>
                  <a:lnTo>
                    <a:pt x="620" y="863"/>
                  </a:lnTo>
                  <a:lnTo>
                    <a:pt x="627" y="833"/>
                  </a:lnTo>
                  <a:lnTo>
                    <a:pt x="630" y="798"/>
                  </a:lnTo>
                  <a:lnTo>
                    <a:pt x="666" y="797"/>
                  </a:lnTo>
                  <a:lnTo>
                    <a:pt x="686" y="785"/>
                  </a:lnTo>
                  <a:lnTo>
                    <a:pt x="686" y="768"/>
                  </a:lnTo>
                  <a:lnTo>
                    <a:pt x="723" y="746"/>
                  </a:lnTo>
                  <a:lnTo>
                    <a:pt x="717" y="720"/>
                  </a:lnTo>
                  <a:lnTo>
                    <a:pt x="725" y="686"/>
                  </a:lnTo>
                  <a:lnTo>
                    <a:pt x="762" y="698"/>
                  </a:lnTo>
                  <a:lnTo>
                    <a:pt x="808" y="659"/>
                  </a:lnTo>
                  <a:lnTo>
                    <a:pt x="830" y="611"/>
                  </a:lnTo>
                  <a:lnTo>
                    <a:pt x="818" y="587"/>
                  </a:lnTo>
                  <a:lnTo>
                    <a:pt x="834" y="573"/>
                  </a:lnTo>
                  <a:lnTo>
                    <a:pt x="827" y="552"/>
                  </a:lnTo>
                  <a:lnTo>
                    <a:pt x="807" y="545"/>
                  </a:lnTo>
                  <a:lnTo>
                    <a:pt x="785" y="570"/>
                  </a:lnTo>
                  <a:lnTo>
                    <a:pt x="759" y="563"/>
                  </a:lnTo>
                  <a:lnTo>
                    <a:pt x="777" y="533"/>
                  </a:lnTo>
                  <a:lnTo>
                    <a:pt x="780" y="464"/>
                  </a:lnTo>
                  <a:lnTo>
                    <a:pt x="807" y="452"/>
                  </a:lnTo>
                  <a:lnTo>
                    <a:pt x="819" y="428"/>
                  </a:lnTo>
                  <a:lnTo>
                    <a:pt x="797" y="420"/>
                  </a:lnTo>
                  <a:lnTo>
                    <a:pt x="783" y="407"/>
                  </a:lnTo>
                  <a:lnTo>
                    <a:pt x="796" y="395"/>
                  </a:lnTo>
                  <a:lnTo>
                    <a:pt x="826" y="401"/>
                  </a:lnTo>
                  <a:lnTo>
                    <a:pt x="809" y="363"/>
                  </a:lnTo>
                  <a:lnTo>
                    <a:pt x="846" y="353"/>
                  </a:lnTo>
                  <a:lnTo>
                    <a:pt x="862" y="371"/>
                  </a:lnTo>
                  <a:lnTo>
                    <a:pt x="876" y="369"/>
                  </a:lnTo>
                  <a:lnTo>
                    <a:pt x="884" y="350"/>
                  </a:lnTo>
                  <a:lnTo>
                    <a:pt x="855" y="330"/>
                  </a:lnTo>
                  <a:lnTo>
                    <a:pt x="866" y="313"/>
                  </a:lnTo>
                  <a:lnTo>
                    <a:pt x="848" y="291"/>
                  </a:lnTo>
                  <a:lnTo>
                    <a:pt x="878" y="293"/>
                  </a:lnTo>
                  <a:lnTo>
                    <a:pt x="888" y="270"/>
                  </a:lnTo>
                  <a:lnTo>
                    <a:pt x="870" y="252"/>
                  </a:lnTo>
                  <a:lnTo>
                    <a:pt x="849" y="243"/>
                  </a:lnTo>
                  <a:lnTo>
                    <a:pt x="833" y="234"/>
                  </a:lnTo>
                  <a:lnTo>
                    <a:pt x="824" y="221"/>
                  </a:lnTo>
                  <a:lnTo>
                    <a:pt x="827" y="209"/>
                  </a:lnTo>
                  <a:lnTo>
                    <a:pt x="819" y="203"/>
                  </a:lnTo>
                  <a:lnTo>
                    <a:pt x="800" y="201"/>
                  </a:lnTo>
                  <a:lnTo>
                    <a:pt x="785" y="176"/>
                  </a:lnTo>
                  <a:lnTo>
                    <a:pt x="778" y="140"/>
                  </a:lnTo>
                  <a:lnTo>
                    <a:pt x="761" y="129"/>
                  </a:lnTo>
                  <a:lnTo>
                    <a:pt x="756" y="155"/>
                  </a:lnTo>
                  <a:lnTo>
                    <a:pt x="735" y="141"/>
                  </a:lnTo>
                  <a:lnTo>
                    <a:pt x="710" y="161"/>
                  </a:lnTo>
                  <a:lnTo>
                    <a:pt x="720" y="190"/>
                  </a:lnTo>
                  <a:lnTo>
                    <a:pt x="677" y="191"/>
                  </a:lnTo>
                  <a:lnTo>
                    <a:pt x="648" y="154"/>
                  </a:lnTo>
                  <a:lnTo>
                    <a:pt x="674" y="135"/>
                  </a:lnTo>
                  <a:lnTo>
                    <a:pt x="674" y="104"/>
                  </a:lnTo>
                  <a:lnTo>
                    <a:pt x="668" y="77"/>
                  </a:lnTo>
                  <a:lnTo>
                    <a:pt x="680" y="53"/>
                  </a:lnTo>
                  <a:lnTo>
                    <a:pt x="683" y="27"/>
                  </a:lnTo>
                  <a:lnTo>
                    <a:pt x="668" y="11"/>
                  </a:lnTo>
                  <a:lnTo>
                    <a:pt x="623" y="0"/>
                  </a:lnTo>
                  <a:lnTo>
                    <a:pt x="588" y="3"/>
                  </a:lnTo>
                  <a:lnTo>
                    <a:pt x="578" y="21"/>
                  </a:lnTo>
                  <a:lnTo>
                    <a:pt x="582" y="38"/>
                  </a:lnTo>
                  <a:lnTo>
                    <a:pt x="560" y="71"/>
                  </a:lnTo>
                  <a:lnTo>
                    <a:pt x="516" y="106"/>
                  </a:lnTo>
                  <a:lnTo>
                    <a:pt x="491" y="114"/>
                  </a:lnTo>
                  <a:lnTo>
                    <a:pt x="488" y="89"/>
                  </a:lnTo>
                  <a:lnTo>
                    <a:pt x="463" y="63"/>
                  </a:lnTo>
                  <a:lnTo>
                    <a:pt x="446" y="89"/>
                  </a:lnTo>
                  <a:lnTo>
                    <a:pt x="415" y="87"/>
                  </a:lnTo>
                  <a:lnTo>
                    <a:pt x="441" y="132"/>
                  </a:lnTo>
                  <a:lnTo>
                    <a:pt x="379" y="1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3" name="Freeform 12"/>
            <p:cNvSpPr>
              <a:spLocks/>
            </p:cNvSpPr>
            <p:nvPr/>
          </p:nvSpPr>
          <p:spPr bwMode="auto">
            <a:xfrm>
              <a:off x="6609379" y="3051038"/>
              <a:ext cx="1350868" cy="1108156"/>
            </a:xfrm>
            <a:custGeom>
              <a:avLst/>
              <a:gdLst>
                <a:gd name="T0" fmla="*/ 2147483647 w 974"/>
                <a:gd name="T1" fmla="*/ 2147483647 h 799"/>
                <a:gd name="T2" fmla="*/ 2147483647 w 974"/>
                <a:gd name="T3" fmla="*/ 2147483647 h 799"/>
                <a:gd name="T4" fmla="*/ 2147483647 w 974"/>
                <a:gd name="T5" fmla="*/ 2147483647 h 799"/>
                <a:gd name="T6" fmla="*/ 2147483647 w 974"/>
                <a:gd name="T7" fmla="*/ 2147483647 h 799"/>
                <a:gd name="T8" fmla="*/ 2147483647 w 974"/>
                <a:gd name="T9" fmla="*/ 2147483647 h 799"/>
                <a:gd name="T10" fmla="*/ 2147483647 w 974"/>
                <a:gd name="T11" fmla="*/ 2147483647 h 799"/>
                <a:gd name="T12" fmla="*/ 2147483647 w 974"/>
                <a:gd name="T13" fmla="*/ 2147483647 h 799"/>
                <a:gd name="T14" fmla="*/ 2147483647 w 974"/>
                <a:gd name="T15" fmla="*/ 2147483647 h 799"/>
                <a:gd name="T16" fmla="*/ 2147483647 w 974"/>
                <a:gd name="T17" fmla="*/ 2147483647 h 799"/>
                <a:gd name="T18" fmla="*/ 2147483647 w 974"/>
                <a:gd name="T19" fmla="*/ 2147483647 h 799"/>
                <a:gd name="T20" fmla="*/ 2147483647 w 974"/>
                <a:gd name="T21" fmla="*/ 2147483647 h 799"/>
                <a:gd name="T22" fmla="*/ 2147483647 w 974"/>
                <a:gd name="T23" fmla="*/ 2147483647 h 799"/>
                <a:gd name="T24" fmla="*/ 2147483647 w 974"/>
                <a:gd name="T25" fmla="*/ 2147483647 h 799"/>
                <a:gd name="T26" fmla="*/ 2147483647 w 974"/>
                <a:gd name="T27" fmla="*/ 2147483647 h 799"/>
                <a:gd name="T28" fmla="*/ 2147483647 w 974"/>
                <a:gd name="T29" fmla="*/ 2147483647 h 799"/>
                <a:gd name="T30" fmla="*/ 2147483647 w 974"/>
                <a:gd name="T31" fmla="*/ 2147483647 h 799"/>
                <a:gd name="T32" fmla="*/ 2147483647 w 974"/>
                <a:gd name="T33" fmla="*/ 2147483647 h 799"/>
                <a:gd name="T34" fmla="*/ 2147483647 w 974"/>
                <a:gd name="T35" fmla="*/ 2147483647 h 799"/>
                <a:gd name="T36" fmla="*/ 2147483647 w 974"/>
                <a:gd name="T37" fmla="*/ 2147483647 h 799"/>
                <a:gd name="T38" fmla="*/ 2147483647 w 974"/>
                <a:gd name="T39" fmla="*/ 2147483647 h 799"/>
                <a:gd name="T40" fmla="*/ 2147483647 w 974"/>
                <a:gd name="T41" fmla="*/ 2147483647 h 799"/>
                <a:gd name="T42" fmla="*/ 2147483647 w 974"/>
                <a:gd name="T43" fmla="*/ 2147483647 h 799"/>
                <a:gd name="T44" fmla="*/ 2147483647 w 974"/>
                <a:gd name="T45" fmla="*/ 2147483647 h 799"/>
                <a:gd name="T46" fmla="*/ 2147483647 w 974"/>
                <a:gd name="T47" fmla="*/ 2147483647 h 799"/>
                <a:gd name="T48" fmla="*/ 2147483647 w 974"/>
                <a:gd name="T49" fmla="*/ 2147483647 h 799"/>
                <a:gd name="T50" fmla="*/ 2147483647 w 974"/>
                <a:gd name="T51" fmla="*/ 2147483647 h 799"/>
                <a:gd name="T52" fmla="*/ 2147483647 w 974"/>
                <a:gd name="T53" fmla="*/ 2147483647 h 799"/>
                <a:gd name="T54" fmla="*/ 2147483647 w 974"/>
                <a:gd name="T55" fmla="*/ 2147483647 h 799"/>
                <a:gd name="T56" fmla="*/ 2147483647 w 974"/>
                <a:gd name="T57" fmla="*/ 2147483647 h 799"/>
                <a:gd name="T58" fmla="*/ 2147483647 w 974"/>
                <a:gd name="T59" fmla="*/ 2147483647 h 799"/>
                <a:gd name="T60" fmla="*/ 2147483647 w 974"/>
                <a:gd name="T61" fmla="*/ 2147483647 h 799"/>
                <a:gd name="T62" fmla="*/ 2147483647 w 974"/>
                <a:gd name="T63" fmla="*/ 2147483647 h 799"/>
                <a:gd name="T64" fmla="*/ 2147483647 w 974"/>
                <a:gd name="T65" fmla="*/ 2147483647 h 799"/>
                <a:gd name="T66" fmla="*/ 2147483647 w 974"/>
                <a:gd name="T67" fmla="*/ 2147483647 h 799"/>
                <a:gd name="T68" fmla="*/ 2147483647 w 974"/>
                <a:gd name="T69" fmla="*/ 2147483647 h 799"/>
                <a:gd name="T70" fmla="*/ 2147483647 w 974"/>
                <a:gd name="T71" fmla="*/ 2147483647 h 799"/>
                <a:gd name="T72" fmla="*/ 2147483647 w 974"/>
                <a:gd name="T73" fmla="*/ 2147483647 h 799"/>
                <a:gd name="T74" fmla="*/ 2147483647 w 974"/>
                <a:gd name="T75" fmla="*/ 2147483647 h 799"/>
                <a:gd name="T76" fmla="*/ 2147483647 w 974"/>
                <a:gd name="T77" fmla="*/ 2147483647 h 799"/>
                <a:gd name="T78" fmla="*/ 2147483647 w 974"/>
                <a:gd name="T79" fmla="*/ 2147483647 h 799"/>
                <a:gd name="T80" fmla="*/ 2147483647 w 974"/>
                <a:gd name="T81" fmla="*/ 2147483647 h 799"/>
                <a:gd name="T82" fmla="*/ 2147483647 w 974"/>
                <a:gd name="T83" fmla="*/ 2147483647 h 799"/>
                <a:gd name="T84" fmla="*/ 2147483647 w 974"/>
                <a:gd name="T85" fmla="*/ 2147483647 h 799"/>
                <a:gd name="T86" fmla="*/ 2147483647 w 974"/>
                <a:gd name="T87" fmla="*/ 2147483647 h 799"/>
                <a:gd name="T88" fmla="*/ 2147483647 w 974"/>
                <a:gd name="T89" fmla="*/ 2147483647 h 799"/>
                <a:gd name="T90" fmla="*/ 2147483647 w 974"/>
                <a:gd name="T91" fmla="*/ 2147483647 h 799"/>
                <a:gd name="T92" fmla="*/ 2147483647 w 974"/>
                <a:gd name="T93" fmla="*/ 2147483647 h 799"/>
                <a:gd name="T94" fmla="*/ 2147483647 w 974"/>
                <a:gd name="T95" fmla="*/ 2147483647 h 799"/>
                <a:gd name="T96" fmla="*/ 2147483647 w 974"/>
                <a:gd name="T97" fmla="*/ 2147483647 h 799"/>
                <a:gd name="T98" fmla="*/ 2147483647 w 974"/>
                <a:gd name="T99" fmla="*/ 2147483647 h 799"/>
                <a:gd name="T100" fmla="*/ 2147483647 w 974"/>
                <a:gd name="T101" fmla="*/ 0 h 799"/>
                <a:gd name="T102" fmla="*/ 2147483647 w 974"/>
                <a:gd name="T103" fmla="*/ 2147483647 h 799"/>
                <a:gd name="T104" fmla="*/ 2147483647 w 974"/>
                <a:gd name="T105" fmla="*/ 2147483647 h 79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74" h="799">
                  <a:moveTo>
                    <a:pt x="186" y="33"/>
                  </a:moveTo>
                  <a:lnTo>
                    <a:pt x="159" y="75"/>
                  </a:lnTo>
                  <a:lnTo>
                    <a:pt x="129" y="97"/>
                  </a:lnTo>
                  <a:lnTo>
                    <a:pt x="110" y="96"/>
                  </a:lnTo>
                  <a:lnTo>
                    <a:pt x="99" y="121"/>
                  </a:lnTo>
                  <a:lnTo>
                    <a:pt x="63" y="124"/>
                  </a:lnTo>
                  <a:lnTo>
                    <a:pt x="35" y="141"/>
                  </a:lnTo>
                  <a:lnTo>
                    <a:pt x="21" y="153"/>
                  </a:lnTo>
                  <a:lnTo>
                    <a:pt x="27" y="178"/>
                  </a:lnTo>
                  <a:lnTo>
                    <a:pt x="38" y="199"/>
                  </a:lnTo>
                  <a:lnTo>
                    <a:pt x="51" y="202"/>
                  </a:lnTo>
                  <a:lnTo>
                    <a:pt x="66" y="208"/>
                  </a:lnTo>
                  <a:lnTo>
                    <a:pt x="66" y="219"/>
                  </a:lnTo>
                  <a:lnTo>
                    <a:pt x="78" y="238"/>
                  </a:lnTo>
                  <a:lnTo>
                    <a:pt x="111" y="253"/>
                  </a:lnTo>
                  <a:lnTo>
                    <a:pt x="128" y="271"/>
                  </a:lnTo>
                  <a:lnTo>
                    <a:pt x="117" y="294"/>
                  </a:lnTo>
                  <a:lnTo>
                    <a:pt x="90" y="292"/>
                  </a:lnTo>
                  <a:lnTo>
                    <a:pt x="105" y="315"/>
                  </a:lnTo>
                  <a:lnTo>
                    <a:pt x="95" y="333"/>
                  </a:lnTo>
                  <a:lnTo>
                    <a:pt x="125" y="349"/>
                  </a:lnTo>
                  <a:lnTo>
                    <a:pt x="119" y="366"/>
                  </a:lnTo>
                  <a:lnTo>
                    <a:pt x="105" y="372"/>
                  </a:lnTo>
                  <a:lnTo>
                    <a:pt x="84" y="355"/>
                  </a:lnTo>
                  <a:lnTo>
                    <a:pt x="50" y="366"/>
                  </a:lnTo>
                  <a:lnTo>
                    <a:pt x="66" y="402"/>
                  </a:lnTo>
                  <a:lnTo>
                    <a:pt x="36" y="396"/>
                  </a:lnTo>
                  <a:lnTo>
                    <a:pt x="23" y="409"/>
                  </a:lnTo>
                  <a:lnTo>
                    <a:pt x="44" y="426"/>
                  </a:lnTo>
                  <a:lnTo>
                    <a:pt x="59" y="430"/>
                  </a:lnTo>
                  <a:lnTo>
                    <a:pt x="44" y="456"/>
                  </a:lnTo>
                  <a:lnTo>
                    <a:pt x="20" y="466"/>
                  </a:lnTo>
                  <a:lnTo>
                    <a:pt x="18" y="532"/>
                  </a:lnTo>
                  <a:lnTo>
                    <a:pt x="0" y="562"/>
                  </a:lnTo>
                  <a:lnTo>
                    <a:pt x="24" y="573"/>
                  </a:lnTo>
                  <a:lnTo>
                    <a:pt x="48" y="547"/>
                  </a:lnTo>
                  <a:lnTo>
                    <a:pt x="66" y="552"/>
                  </a:lnTo>
                  <a:lnTo>
                    <a:pt x="75" y="574"/>
                  </a:lnTo>
                  <a:lnTo>
                    <a:pt x="60" y="589"/>
                  </a:lnTo>
                  <a:lnTo>
                    <a:pt x="71" y="618"/>
                  </a:lnTo>
                  <a:lnTo>
                    <a:pt x="86" y="610"/>
                  </a:lnTo>
                  <a:lnTo>
                    <a:pt x="122" y="613"/>
                  </a:lnTo>
                  <a:lnTo>
                    <a:pt x="129" y="636"/>
                  </a:lnTo>
                  <a:lnTo>
                    <a:pt x="161" y="645"/>
                  </a:lnTo>
                  <a:lnTo>
                    <a:pt x="183" y="678"/>
                  </a:lnTo>
                  <a:lnTo>
                    <a:pt x="212" y="702"/>
                  </a:lnTo>
                  <a:lnTo>
                    <a:pt x="222" y="718"/>
                  </a:lnTo>
                  <a:lnTo>
                    <a:pt x="264" y="741"/>
                  </a:lnTo>
                  <a:lnTo>
                    <a:pt x="263" y="768"/>
                  </a:lnTo>
                  <a:lnTo>
                    <a:pt x="261" y="789"/>
                  </a:lnTo>
                  <a:lnTo>
                    <a:pt x="296" y="799"/>
                  </a:lnTo>
                  <a:lnTo>
                    <a:pt x="312" y="784"/>
                  </a:lnTo>
                  <a:lnTo>
                    <a:pt x="344" y="778"/>
                  </a:lnTo>
                  <a:lnTo>
                    <a:pt x="315" y="747"/>
                  </a:lnTo>
                  <a:lnTo>
                    <a:pt x="306" y="736"/>
                  </a:lnTo>
                  <a:lnTo>
                    <a:pt x="303" y="721"/>
                  </a:lnTo>
                  <a:lnTo>
                    <a:pt x="324" y="712"/>
                  </a:lnTo>
                  <a:lnTo>
                    <a:pt x="357" y="703"/>
                  </a:lnTo>
                  <a:lnTo>
                    <a:pt x="390" y="708"/>
                  </a:lnTo>
                  <a:lnTo>
                    <a:pt x="396" y="724"/>
                  </a:lnTo>
                  <a:lnTo>
                    <a:pt x="414" y="724"/>
                  </a:lnTo>
                  <a:lnTo>
                    <a:pt x="441" y="714"/>
                  </a:lnTo>
                  <a:lnTo>
                    <a:pt x="456" y="727"/>
                  </a:lnTo>
                  <a:lnTo>
                    <a:pt x="455" y="756"/>
                  </a:lnTo>
                  <a:lnTo>
                    <a:pt x="485" y="766"/>
                  </a:lnTo>
                  <a:lnTo>
                    <a:pt x="495" y="744"/>
                  </a:lnTo>
                  <a:lnTo>
                    <a:pt x="503" y="720"/>
                  </a:lnTo>
                  <a:lnTo>
                    <a:pt x="491" y="679"/>
                  </a:lnTo>
                  <a:lnTo>
                    <a:pt x="491" y="655"/>
                  </a:lnTo>
                  <a:lnTo>
                    <a:pt x="527" y="630"/>
                  </a:lnTo>
                  <a:lnTo>
                    <a:pt x="549" y="630"/>
                  </a:lnTo>
                  <a:lnTo>
                    <a:pt x="548" y="658"/>
                  </a:lnTo>
                  <a:lnTo>
                    <a:pt x="567" y="687"/>
                  </a:lnTo>
                  <a:lnTo>
                    <a:pt x="590" y="703"/>
                  </a:lnTo>
                  <a:lnTo>
                    <a:pt x="609" y="691"/>
                  </a:lnTo>
                  <a:lnTo>
                    <a:pt x="626" y="703"/>
                  </a:lnTo>
                  <a:lnTo>
                    <a:pt x="641" y="694"/>
                  </a:lnTo>
                  <a:lnTo>
                    <a:pt x="677" y="684"/>
                  </a:lnTo>
                  <a:lnTo>
                    <a:pt x="696" y="697"/>
                  </a:lnTo>
                  <a:lnTo>
                    <a:pt x="728" y="670"/>
                  </a:lnTo>
                  <a:lnTo>
                    <a:pt x="728" y="658"/>
                  </a:lnTo>
                  <a:lnTo>
                    <a:pt x="744" y="642"/>
                  </a:lnTo>
                  <a:lnTo>
                    <a:pt x="726" y="625"/>
                  </a:lnTo>
                  <a:lnTo>
                    <a:pt x="701" y="621"/>
                  </a:lnTo>
                  <a:lnTo>
                    <a:pt x="723" y="582"/>
                  </a:lnTo>
                  <a:lnTo>
                    <a:pt x="753" y="567"/>
                  </a:lnTo>
                  <a:lnTo>
                    <a:pt x="764" y="582"/>
                  </a:lnTo>
                  <a:lnTo>
                    <a:pt x="759" y="601"/>
                  </a:lnTo>
                  <a:lnTo>
                    <a:pt x="779" y="600"/>
                  </a:lnTo>
                  <a:lnTo>
                    <a:pt x="789" y="589"/>
                  </a:lnTo>
                  <a:lnTo>
                    <a:pt x="809" y="586"/>
                  </a:lnTo>
                  <a:lnTo>
                    <a:pt x="819" y="570"/>
                  </a:lnTo>
                  <a:lnTo>
                    <a:pt x="852" y="550"/>
                  </a:lnTo>
                  <a:lnTo>
                    <a:pt x="863" y="543"/>
                  </a:lnTo>
                  <a:lnTo>
                    <a:pt x="872" y="529"/>
                  </a:lnTo>
                  <a:lnTo>
                    <a:pt x="842" y="493"/>
                  </a:lnTo>
                  <a:lnTo>
                    <a:pt x="843" y="459"/>
                  </a:lnTo>
                  <a:lnTo>
                    <a:pt x="876" y="441"/>
                  </a:lnTo>
                  <a:lnTo>
                    <a:pt x="914" y="411"/>
                  </a:lnTo>
                  <a:lnTo>
                    <a:pt x="974" y="393"/>
                  </a:lnTo>
                  <a:lnTo>
                    <a:pt x="971" y="373"/>
                  </a:lnTo>
                  <a:lnTo>
                    <a:pt x="963" y="348"/>
                  </a:lnTo>
                  <a:lnTo>
                    <a:pt x="939" y="351"/>
                  </a:lnTo>
                  <a:lnTo>
                    <a:pt x="926" y="343"/>
                  </a:lnTo>
                  <a:lnTo>
                    <a:pt x="926" y="322"/>
                  </a:lnTo>
                  <a:lnTo>
                    <a:pt x="900" y="297"/>
                  </a:lnTo>
                  <a:lnTo>
                    <a:pt x="888" y="310"/>
                  </a:lnTo>
                  <a:lnTo>
                    <a:pt x="864" y="292"/>
                  </a:lnTo>
                  <a:lnTo>
                    <a:pt x="842" y="301"/>
                  </a:lnTo>
                  <a:lnTo>
                    <a:pt x="836" y="328"/>
                  </a:lnTo>
                  <a:lnTo>
                    <a:pt x="851" y="339"/>
                  </a:lnTo>
                  <a:lnTo>
                    <a:pt x="837" y="364"/>
                  </a:lnTo>
                  <a:lnTo>
                    <a:pt x="815" y="372"/>
                  </a:lnTo>
                  <a:lnTo>
                    <a:pt x="780" y="367"/>
                  </a:lnTo>
                  <a:cubicBezTo>
                    <a:pt x="766" y="366"/>
                    <a:pt x="757" y="367"/>
                    <a:pt x="743" y="367"/>
                  </a:cubicBezTo>
                  <a:lnTo>
                    <a:pt x="738" y="358"/>
                  </a:lnTo>
                  <a:lnTo>
                    <a:pt x="731" y="339"/>
                  </a:lnTo>
                  <a:lnTo>
                    <a:pt x="713" y="327"/>
                  </a:lnTo>
                  <a:lnTo>
                    <a:pt x="686" y="327"/>
                  </a:lnTo>
                  <a:lnTo>
                    <a:pt x="650" y="327"/>
                  </a:lnTo>
                  <a:lnTo>
                    <a:pt x="633" y="318"/>
                  </a:lnTo>
                  <a:lnTo>
                    <a:pt x="633" y="301"/>
                  </a:lnTo>
                  <a:lnTo>
                    <a:pt x="605" y="295"/>
                  </a:lnTo>
                  <a:lnTo>
                    <a:pt x="587" y="289"/>
                  </a:lnTo>
                  <a:lnTo>
                    <a:pt x="578" y="295"/>
                  </a:lnTo>
                  <a:lnTo>
                    <a:pt x="566" y="295"/>
                  </a:lnTo>
                  <a:lnTo>
                    <a:pt x="557" y="288"/>
                  </a:lnTo>
                  <a:lnTo>
                    <a:pt x="564" y="270"/>
                  </a:lnTo>
                  <a:lnTo>
                    <a:pt x="557" y="255"/>
                  </a:lnTo>
                  <a:lnTo>
                    <a:pt x="546" y="240"/>
                  </a:lnTo>
                  <a:lnTo>
                    <a:pt x="533" y="238"/>
                  </a:lnTo>
                  <a:lnTo>
                    <a:pt x="521" y="231"/>
                  </a:lnTo>
                  <a:lnTo>
                    <a:pt x="525" y="220"/>
                  </a:lnTo>
                  <a:lnTo>
                    <a:pt x="540" y="214"/>
                  </a:lnTo>
                  <a:lnTo>
                    <a:pt x="552" y="199"/>
                  </a:lnTo>
                  <a:lnTo>
                    <a:pt x="552" y="181"/>
                  </a:lnTo>
                  <a:lnTo>
                    <a:pt x="540" y="169"/>
                  </a:lnTo>
                  <a:lnTo>
                    <a:pt x="534" y="154"/>
                  </a:lnTo>
                  <a:lnTo>
                    <a:pt x="516" y="142"/>
                  </a:lnTo>
                  <a:lnTo>
                    <a:pt x="495" y="133"/>
                  </a:lnTo>
                  <a:lnTo>
                    <a:pt x="474" y="133"/>
                  </a:lnTo>
                  <a:lnTo>
                    <a:pt x="446" y="133"/>
                  </a:lnTo>
                  <a:lnTo>
                    <a:pt x="425" y="127"/>
                  </a:lnTo>
                  <a:lnTo>
                    <a:pt x="407" y="126"/>
                  </a:lnTo>
                  <a:lnTo>
                    <a:pt x="392" y="130"/>
                  </a:lnTo>
                  <a:lnTo>
                    <a:pt x="378" y="111"/>
                  </a:lnTo>
                  <a:lnTo>
                    <a:pt x="378" y="94"/>
                  </a:lnTo>
                  <a:lnTo>
                    <a:pt x="371" y="66"/>
                  </a:lnTo>
                  <a:lnTo>
                    <a:pt x="357" y="40"/>
                  </a:lnTo>
                  <a:lnTo>
                    <a:pt x="371" y="30"/>
                  </a:lnTo>
                  <a:lnTo>
                    <a:pt x="363" y="15"/>
                  </a:lnTo>
                  <a:lnTo>
                    <a:pt x="339" y="7"/>
                  </a:lnTo>
                  <a:lnTo>
                    <a:pt x="305" y="0"/>
                  </a:lnTo>
                  <a:lnTo>
                    <a:pt x="282" y="4"/>
                  </a:lnTo>
                  <a:lnTo>
                    <a:pt x="264" y="18"/>
                  </a:lnTo>
                  <a:lnTo>
                    <a:pt x="276" y="45"/>
                  </a:lnTo>
                  <a:cubicBezTo>
                    <a:pt x="269" y="61"/>
                    <a:pt x="263" y="47"/>
                    <a:pt x="258" y="48"/>
                  </a:cubicBezTo>
                  <a:lnTo>
                    <a:pt x="243" y="49"/>
                  </a:lnTo>
                  <a:lnTo>
                    <a:pt x="222" y="49"/>
                  </a:lnTo>
                  <a:lnTo>
                    <a:pt x="209" y="37"/>
                  </a:lnTo>
                  <a:lnTo>
                    <a:pt x="18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4" name="Freeform 13"/>
            <p:cNvSpPr>
              <a:spLocks/>
            </p:cNvSpPr>
            <p:nvPr/>
          </p:nvSpPr>
          <p:spPr bwMode="auto">
            <a:xfrm>
              <a:off x="4656584" y="2370057"/>
              <a:ext cx="1766946" cy="1664314"/>
            </a:xfrm>
            <a:custGeom>
              <a:avLst/>
              <a:gdLst>
                <a:gd name="T0" fmla="*/ 2147483647 w 1274"/>
                <a:gd name="T1" fmla="*/ 2147483647 h 1200"/>
                <a:gd name="T2" fmla="*/ 2147483647 w 1274"/>
                <a:gd name="T3" fmla="*/ 2147483647 h 1200"/>
                <a:gd name="T4" fmla="*/ 2147483647 w 1274"/>
                <a:gd name="T5" fmla="*/ 2147483647 h 1200"/>
                <a:gd name="T6" fmla="*/ 2147483647 w 1274"/>
                <a:gd name="T7" fmla="*/ 2147483647 h 1200"/>
                <a:gd name="T8" fmla="*/ 2147483647 w 1274"/>
                <a:gd name="T9" fmla="*/ 2147483647 h 1200"/>
                <a:gd name="T10" fmla="*/ 2147483647 w 1274"/>
                <a:gd name="T11" fmla="*/ 2147483647 h 1200"/>
                <a:gd name="T12" fmla="*/ 2147483647 w 1274"/>
                <a:gd name="T13" fmla="*/ 2147483647 h 1200"/>
                <a:gd name="T14" fmla="*/ 2147483647 w 1274"/>
                <a:gd name="T15" fmla="*/ 2147483647 h 1200"/>
                <a:gd name="T16" fmla="*/ 2147483647 w 1274"/>
                <a:gd name="T17" fmla="*/ 2147483647 h 1200"/>
                <a:gd name="T18" fmla="*/ 2147483647 w 1274"/>
                <a:gd name="T19" fmla="*/ 2147483647 h 1200"/>
                <a:gd name="T20" fmla="*/ 2147483647 w 1274"/>
                <a:gd name="T21" fmla="*/ 2147483647 h 1200"/>
                <a:gd name="T22" fmla="*/ 2147483647 w 1274"/>
                <a:gd name="T23" fmla="*/ 2147483647 h 1200"/>
                <a:gd name="T24" fmla="*/ 2147483647 w 1274"/>
                <a:gd name="T25" fmla="*/ 2147483647 h 1200"/>
                <a:gd name="T26" fmla="*/ 2147483647 w 1274"/>
                <a:gd name="T27" fmla="*/ 2147483647 h 1200"/>
                <a:gd name="T28" fmla="*/ 2147483647 w 1274"/>
                <a:gd name="T29" fmla="*/ 2147483647 h 1200"/>
                <a:gd name="T30" fmla="*/ 2147483647 w 1274"/>
                <a:gd name="T31" fmla="*/ 2147483647 h 1200"/>
                <a:gd name="T32" fmla="*/ 2147483647 w 1274"/>
                <a:gd name="T33" fmla="*/ 2147483647 h 1200"/>
                <a:gd name="T34" fmla="*/ 2147483647 w 1274"/>
                <a:gd name="T35" fmla="*/ 2147483647 h 1200"/>
                <a:gd name="T36" fmla="*/ 2147483647 w 1274"/>
                <a:gd name="T37" fmla="*/ 2147483647 h 1200"/>
                <a:gd name="T38" fmla="*/ 2147483647 w 1274"/>
                <a:gd name="T39" fmla="*/ 2147483647 h 1200"/>
                <a:gd name="T40" fmla="*/ 2147483647 w 1274"/>
                <a:gd name="T41" fmla="*/ 2147483647 h 1200"/>
                <a:gd name="T42" fmla="*/ 2147483647 w 1274"/>
                <a:gd name="T43" fmla="*/ 2147483647 h 1200"/>
                <a:gd name="T44" fmla="*/ 2147483647 w 1274"/>
                <a:gd name="T45" fmla="*/ 2147483647 h 1200"/>
                <a:gd name="T46" fmla="*/ 2147483647 w 1274"/>
                <a:gd name="T47" fmla="*/ 2147483647 h 1200"/>
                <a:gd name="T48" fmla="*/ 2147483647 w 1274"/>
                <a:gd name="T49" fmla="*/ 2147483647 h 1200"/>
                <a:gd name="T50" fmla="*/ 2147483647 w 1274"/>
                <a:gd name="T51" fmla="*/ 2147483647 h 1200"/>
                <a:gd name="T52" fmla="*/ 2147483647 w 1274"/>
                <a:gd name="T53" fmla="*/ 2147483647 h 1200"/>
                <a:gd name="T54" fmla="*/ 2147483647 w 1274"/>
                <a:gd name="T55" fmla="*/ 2147483647 h 1200"/>
                <a:gd name="T56" fmla="*/ 2147483647 w 1274"/>
                <a:gd name="T57" fmla="*/ 2147483647 h 1200"/>
                <a:gd name="T58" fmla="*/ 2147483647 w 1274"/>
                <a:gd name="T59" fmla="*/ 2147483647 h 1200"/>
                <a:gd name="T60" fmla="*/ 2147483647 w 1274"/>
                <a:gd name="T61" fmla="*/ 2147483647 h 1200"/>
                <a:gd name="T62" fmla="*/ 2147483647 w 1274"/>
                <a:gd name="T63" fmla="*/ 2147483647 h 1200"/>
                <a:gd name="T64" fmla="*/ 2147483647 w 1274"/>
                <a:gd name="T65" fmla="*/ 2147483647 h 1200"/>
                <a:gd name="T66" fmla="*/ 2147483647 w 1274"/>
                <a:gd name="T67" fmla="*/ 2147483647 h 1200"/>
                <a:gd name="T68" fmla="*/ 2147483647 w 1274"/>
                <a:gd name="T69" fmla="*/ 2147483647 h 1200"/>
                <a:gd name="T70" fmla="*/ 2147483647 w 1274"/>
                <a:gd name="T71" fmla="*/ 2147483647 h 1200"/>
                <a:gd name="T72" fmla="*/ 2147483647 w 1274"/>
                <a:gd name="T73" fmla="*/ 2147483647 h 1200"/>
                <a:gd name="T74" fmla="*/ 2147483647 w 1274"/>
                <a:gd name="T75" fmla="*/ 2147483647 h 1200"/>
                <a:gd name="T76" fmla="*/ 2147483647 w 1274"/>
                <a:gd name="T77" fmla="*/ 2147483647 h 1200"/>
                <a:gd name="T78" fmla="*/ 2147483647 w 1274"/>
                <a:gd name="T79" fmla="*/ 2147483647 h 1200"/>
                <a:gd name="T80" fmla="*/ 2147483647 w 1274"/>
                <a:gd name="T81" fmla="*/ 2147483647 h 1200"/>
                <a:gd name="T82" fmla="*/ 2147483647 w 1274"/>
                <a:gd name="T83" fmla="*/ 2147483647 h 1200"/>
                <a:gd name="T84" fmla="*/ 2147483647 w 1274"/>
                <a:gd name="T85" fmla="*/ 2147483647 h 1200"/>
                <a:gd name="T86" fmla="*/ 2147483647 w 1274"/>
                <a:gd name="T87" fmla="*/ 2147483647 h 1200"/>
                <a:gd name="T88" fmla="*/ 2147483647 w 1274"/>
                <a:gd name="T89" fmla="*/ 2147483647 h 1200"/>
                <a:gd name="T90" fmla="*/ 2147483647 w 1274"/>
                <a:gd name="T91" fmla="*/ 2147483647 h 1200"/>
                <a:gd name="T92" fmla="*/ 2147483647 w 1274"/>
                <a:gd name="T93" fmla="*/ 2147483647 h 1200"/>
                <a:gd name="T94" fmla="*/ 2147483647 w 1274"/>
                <a:gd name="T95" fmla="*/ 2147483647 h 1200"/>
                <a:gd name="T96" fmla="*/ 2147483647 w 1274"/>
                <a:gd name="T97" fmla="*/ 2147483647 h 1200"/>
                <a:gd name="T98" fmla="*/ 2147483647 w 1274"/>
                <a:gd name="T99" fmla="*/ 2147483647 h 1200"/>
                <a:gd name="T100" fmla="*/ 2147483647 w 1274"/>
                <a:gd name="T101" fmla="*/ 2147483647 h 12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274" h="1200">
                  <a:moveTo>
                    <a:pt x="324" y="234"/>
                  </a:moveTo>
                  <a:lnTo>
                    <a:pt x="337" y="225"/>
                  </a:lnTo>
                  <a:lnTo>
                    <a:pt x="346" y="209"/>
                  </a:lnTo>
                  <a:lnTo>
                    <a:pt x="375" y="212"/>
                  </a:lnTo>
                  <a:lnTo>
                    <a:pt x="403" y="176"/>
                  </a:lnTo>
                  <a:lnTo>
                    <a:pt x="443" y="152"/>
                  </a:lnTo>
                  <a:lnTo>
                    <a:pt x="475" y="134"/>
                  </a:lnTo>
                  <a:lnTo>
                    <a:pt x="509" y="136"/>
                  </a:lnTo>
                  <a:lnTo>
                    <a:pt x="544" y="126"/>
                  </a:lnTo>
                  <a:lnTo>
                    <a:pt x="593" y="90"/>
                  </a:lnTo>
                  <a:lnTo>
                    <a:pt x="625" y="70"/>
                  </a:lnTo>
                  <a:lnTo>
                    <a:pt x="637" y="60"/>
                  </a:lnTo>
                  <a:lnTo>
                    <a:pt x="628" y="47"/>
                  </a:lnTo>
                  <a:lnTo>
                    <a:pt x="637" y="30"/>
                  </a:lnTo>
                  <a:lnTo>
                    <a:pt x="641" y="16"/>
                  </a:lnTo>
                  <a:lnTo>
                    <a:pt x="652" y="26"/>
                  </a:lnTo>
                  <a:lnTo>
                    <a:pt x="672" y="39"/>
                  </a:lnTo>
                  <a:lnTo>
                    <a:pt x="681" y="68"/>
                  </a:lnTo>
                  <a:lnTo>
                    <a:pt x="699" y="76"/>
                  </a:lnTo>
                  <a:lnTo>
                    <a:pt x="705" y="83"/>
                  </a:lnTo>
                  <a:lnTo>
                    <a:pt x="730" y="75"/>
                  </a:lnTo>
                  <a:lnTo>
                    <a:pt x="745" y="86"/>
                  </a:lnTo>
                  <a:lnTo>
                    <a:pt x="768" y="116"/>
                  </a:lnTo>
                  <a:lnTo>
                    <a:pt x="748" y="129"/>
                  </a:lnTo>
                  <a:lnTo>
                    <a:pt x="745" y="153"/>
                  </a:lnTo>
                  <a:lnTo>
                    <a:pt x="738" y="176"/>
                  </a:lnTo>
                  <a:lnTo>
                    <a:pt x="751" y="192"/>
                  </a:lnTo>
                  <a:lnTo>
                    <a:pt x="771" y="200"/>
                  </a:lnTo>
                  <a:lnTo>
                    <a:pt x="775" y="218"/>
                  </a:lnTo>
                  <a:lnTo>
                    <a:pt x="761" y="232"/>
                  </a:lnTo>
                  <a:lnTo>
                    <a:pt x="736" y="237"/>
                  </a:lnTo>
                  <a:lnTo>
                    <a:pt x="727" y="246"/>
                  </a:lnTo>
                  <a:lnTo>
                    <a:pt x="738" y="266"/>
                  </a:lnTo>
                  <a:lnTo>
                    <a:pt x="755" y="274"/>
                  </a:lnTo>
                  <a:lnTo>
                    <a:pt x="773" y="264"/>
                  </a:lnTo>
                  <a:lnTo>
                    <a:pt x="786" y="252"/>
                  </a:lnTo>
                  <a:lnTo>
                    <a:pt x="815" y="258"/>
                  </a:lnTo>
                  <a:lnTo>
                    <a:pt x="838" y="248"/>
                  </a:lnTo>
                  <a:lnTo>
                    <a:pt x="851" y="226"/>
                  </a:lnTo>
                  <a:lnTo>
                    <a:pt x="867" y="218"/>
                  </a:lnTo>
                  <a:lnTo>
                    <a:pt x="891" y="225"/>
                  </a:lnTo>
                  <a:lnTo>
                    <a:pt x="906" y="233"/>
                  </a:lnTo>
                  <a:lnTo>
                    <a:pt x="916" y="213"/>
                  </a:lnTo>
                  <a:lnTo>
                    <a:pt x="933" y="210"/>
                  </a:lnTo>
                  <a:lnTo>
                    <a:pt x="943" y="194"/>
                  </a:lnTo>
                  <a:lnTo>
                    <a:pt x="931" y="180"/>
                  </a:lnTo>
                  <a:lnTo>
                    <a:pt x="925" y="168"/>
                  </a:lnTo>
                  <a:cubicBezTo>
                    <a:pt x="924" y="162"/>
                    <a:pt x="931" y="154"/>
                    <a:pt x="931" y="144"/>
                  </a:cubicBezTo>
                  <a:cubicBezTo>
                    <a:pt x="931" y="134"/>
                    <a:pt x="926" y="119"/>
                    <a:pt x="923" y="110"/>
                  </a:cubicBezTo>
                  <a:cubicBezTo>
                    <a:pt x="922" y="104"/>
                    <a:pt x="920" y="92"/>
                    <a:pt x="915" y="87"/>
                  </a:cubicBezTo>
                  <a:cubicBezTo>
                    <a:pt x="911" y="84"/>
                    <a:pt x="889" y="72"/>
                    <a:pt x="889" y="72"/>
                  </a:cubicBezTo>
                  <a:cubicBezTo>
                    <a:pt x="884" y="65"/>
                    <a:pt x="882" y="58"/>
                    <a:pt x="879" y="50"/>
                  </a:cubicBezTo>
                  <a:cubicBezTo>
                    <a:pt x="880" y="47"/>
                    <a:pt x="877" y="40"/>
                    <a:pt x="880" y="39"/>
                  </a:cubicBezTo>
                  <a:cubicBezTo>
                    <a:pt x="884" y="38"/>
                    <a:pt x="893" y="46"/>
                    <a:pt x="893" y="46"/>
                  </a:cubicBezTo>
                  <a:cubicBezTo>
                    <a:pt x="929" y="43"/>
                    <a:pt x="914" y="45"/>
                    <a:pt x="933" y="26"/>
                  </a:cubicBezTo>
                  <a:cubicBezTo>
                    <a:pt x="939" y="8"/>
                    <a:pt x="947" y="14"/>
                    <a:pt x="967" y="16"/>
                  </a:cubicBezTo>
                  <a:cubicBezTo>
                    <a:pt x="982" y="14"/>
                    <a:pt x="985" y="0"/>
                    <a:pt x="999" y="2"/>
                  </a:cubicBezTo>
                  <a:cubicBezTo>
                    <a:pt x="1005" y="3"/>
                    <a:pt x="1012" y="17"/>
                    <a:pt x="1014" y="26"/>
                  </a:cubicBezTo>
                  <a:cubicBezTo>
                    <a:pt x="1016" y="35"/>
                    <a:pt x="1009" y="47"/>
                    <a:pt x="1009" y="56"/>
                  </a:cubicBezTo>
                  <a:cubicBezTo>
                    <a:pt x="1010" y="63"/>
                    <a:pt x="1003" y="76"/>
                    <a:pt x="1014" y="80"/>
                  </a:cubicBezTo>
                  <a:cubicBezTo>
                    <a:pt x="1020" y="83"/>
                    <a:pt x="1035" y="72"/>
                    <a:pt x="1045" y="72"/>
                  </a:cubicBezTo>
                  <a:cubicBezTo>
                    <a:pt x="1055" y="72"/>
                    <a:pt x="1063" y="83"/>
                    <a:pt x="1073" y="80"/>
                  </a:cubicBezTo>
                  <a:cubicBezTo>
                    <a:pt x="1097" y="77"/>
                    <a:pt x="1088" y="65"/>
                    <a:pt x="1105" y="54"/>
                  </a:cubicBezTo>
                  <a:cubicBezTo>
                    <a:pt x="1114" y="28"/>
                    <a:pt x="1118" y="24"/>
                    <a:pt x="1143" y="18"/>
                  </a:cubicBezTo>
                  <a:cubicBezTo>
                    <a:pt x="1151" y="18"/>
                    <a:pt x="1164" y="22"/>
                    <a:pt x="1164" y="36"/>
                  </a:cubicBezTo>
                  <a:cubicBezTo>
                    <a:pt x="1165" y="42"/>
                    <a:pt x="1153" y="43"/>
                    <a:pt x="1149" y="54"/>
                  </a:cubicBezTo>
                  <a:cubicBezTo>
                    <a:pt x="1145" y="65"/>
                    <a:pt x="1146" y="95"/>
                    <a:pt x="1141" y="104"/>
                  </a:cubicBezTo>
                  <a:cubicBezTo>
                    <a:pt x="1137" y="109"/>
                    <a:pt x="1125" y="104"/>
                    <a:pt x="1120" y="107"/>
                  </a:cubicBezTo>
                  <a:cubicBezTo>
                    <a:pt x="1114" y="116"/>
                    <a:pt x="1107" y="128"/>
                    <a:pt x="1103" y="140"/>
                  </a:cubicBezTo>
                  <a:cubicBezTo>
                    <a:pt x="1106" y="157"/>
                    <a:pt x="1118" y="151"/>
                    <a:pt x="1131" y="160"/>
                  </a:cubicBezTo>
                  <a:cubicBezTo>
                    <a:pt x="1138" y="180"/>
                    <a:pt x="1133" y="187"/>
                    <a:pt x="1119" y="196"/>
                  </a:cubicBezTo>
                  <a:cubicBezTo>
                    <a:pt x="1111" y="220"/>
                    <a:pt x="1142" y="221"/>
                    <a:pt x="1157" y="226"/>
                  </a:cubicBezTo>
                  <a:cubicBezTo>
                    <a:pt x="1165" y="238"/>
                    <a:pt x="1173" y="249"/>
                    <a:pt x="1177" y="264"/>
                  </a:cubicBezTo>
                  <a:cubicBezTo>
                    <a:pt x="1181" y="279"/>
                    <a:pt x="1175" y="305"/>
                    <a:pt x="1180" y="315"/>
                  </a:cubicBezTo>
                  <a:cubicBezTo>
                    <a:pt x="1185" y="325"/>
                    <a:pt x="1202" y="318"/>
                    <a:pt x="1207" y="322"/>
                  </a:cubicBezTo>
                  <a:lnTo>
                    <a:pt x="1209" y="342"/>
                  </a:lnTo>
                  <a:cubicBezTo>
                    <a:pt x="1226" y="348"/>
                    <a:pt x="1222" y="361"/>
                    <a:pt x="1227" y="375"/>
                  </a:cubicBezTo>
                  <a:cubicBezTo>
                    <a:pt x="1230" y="400"/>
                    <a:pt x="1247" y="374"/>
                    <a:pt x="1266" y="380"/>
                  </a:cubicBezTo>
                  <a:cubicBezTo>
                    <a:pt x="1274" y="392"/>
                    <a:pt x="1260" y="407"/>
                    <a:pt x="1257" y="422"/>
                  </a:cubicBezTo>
                  <a:cubicBezTo>
                    <a:pt x="1256" y="426"/>
                    <a:pt x="1253" y="434"/>
                    <a:pt x="1253" y="434"/>
                  </a:cubicBezTo>
                  <a:cubicBezTo>
                    <a:pt x="1250" y="457"/>
                    <a:pt x="1243" y="483"/>
                    <a:pt x="1239" y="497"/>
                  </a:cubicBezTo>
                  <a:lnTo>
                    <a:pt x="1229" y="516"/>
                  </a:lnTo>
                  <a:lnTo>
                    <a:pt x="1225" y="540"/>
                  </a:lnTo>
                  <a:lnTo>
                    <a:pt x="1207" y="568"/>
                  </a:lnTo>
                  <a:lnTo>
                    <a:pt x="1173" y="598"/>
                  </a:lnTo>
                  <a:lnTo>
                    <a:pt x="1151" y="604"/>
                  </a:lnTo>
                  <a:lnTo>
                    <a:pt x="1139" y="608"/>
                  </a:lnTo>
                  <a:lnTo>
                    <a:pt x="1137" y="592"/>
                  </a:lnTo>
                  <a:lnTo>
                    <a:pt x="1127" y="570"/>
                  </a:lnTo>
                  <a:lnTo>
                    <a:pt x="1117" y="558"/>
                  </a:lnTo>
                  <a:lnTo>
                    <a:pt x="1093" y="585"/>
                  </a:lnTo>
                  <a:lnTo>
                    <a:pt x="1065" y="584"/>
                  </a:lnTo>
                  <a:lnTo>
                    <a:pt x="1089" y="624"/>
                  </a:lnTo>
                  <a:lnTo>
                    <a:pt x="1043" y="632"/>
                  </a:lnTo>
                  <a:lnTo>
                    <a:pt x="1009" y="638"/>
                  </a:lnTo>
                  <a:lnTo>
                    <a:pt x="979" y="656"/>
                  </a:lnTo>
                  <a:lnTo>
                    <a:pt x="964" y="671"/>
                  </a:lnTo>
                  <a:lnTo>
                    <a:pt x="951" y="698"/>
                  </a:lnTo>
                  <a:lnTo>
                    <a:pt x="964" y="719"/>
                  </a:lnTo>
                  <a:lnTo>
                    <a:pt x="990" y="707"/>
                  </a:lnTo>
                  <a:lnTo>
                    <a:pt x="1011" y="706"/>
                  </a:lnTo>
                  <a:lnTo>
                    <a:pt x="1021" y="741"/>
                  </a:lnTo>
                  <a:cubicBezTo>
                    <a:pt x="1017" y="756"/>
                    <a:pt x="998" y="788"/>
                    <a:pt x="987" y="798"/>
                  </a:cubicBezTo>
                  <a:cubicBezTo>
                    <a:pt x="976" y="808"/>
                    <a:pt x="965" y="800"/>
                    <a:pt x="957" y="800"/>
                  </a:cubicBezTo>
                  <a:cubicBezTo>
                    <a:pt x="950" y="801"/>
                    <a:pt x="944" y="797"/>
                    <a:pt x="937" y="798"/>
                  </a:cubicBezTo>
                  <a:cubicBezTo>
                    <a:pt x="934" y="802"/>
                    <a:pt x="928" y="811"/>
                    <a:pt x="928" y="819"/>
                  </a:cubicBezTo>
                  <a:cubicBezTo>
                    <a:pt x="928" y="827"/>
                    <a:pt x="939" y="838"/>
                    <a:pt x="936" y="846"/>
                  </a:cubicBezTo>
                  <a:cubicBezTo>
                    <a:pt x="933" y="854"/>
                    <a:pt x="918" y="861"/>
                    <a:pt x="913" y="869"/>
                  </a:cubicBezTo>
                  <a:cubicBezTo>
                    <a:pt x="907" y="877"/>
                    <a:pt x="913" y="887"/>
                    <a:pt x="907" y="897"/>
                  </a:cubicBezTo>
                  <a:cubicBezTo>
                    <a:pt x="903" y="905"/>
                    <a:pt x="895" y="909"/>
                    <a:pt x="888" y="915"/>
                  </a:cubicBezTo>
                  <a:cubicBezTo>
                    <a:pt x="881" y="921"/>
                    <a:pt x="871" y="932"/>
                    <a:pt x="864" y="933"/>
                  </a:cubicBezTo>
                  <a:cubicBezTo>
                    <a:pt x="856" y="938"/>
                    <a:pt x="855" y="915"/>
                    <a:pt x="843" y="921"/>
                  </a:cubicBezTo>
                  <a:cubicBezTo>
                    <a:pt x="832" y="927"/>
                    <a:pt x="806" y="957"/>
                    <a:pt x="799" y="969"/>
                  </a:cubicBezTo>
                  <a:cubicBezTo>
                    <a:pt x="790" y="981"/>
                    <a:pt x="805" y="986"/>
                    <a:pt x="802" y="995"/>
                  </a:cubicBezTo>
                  <a:cubicBezTo>
                    <a:pt x="799" y="1004"/>
                    <a:pt x="788" y="1023"/>
                    <a:pt x="781" y="1024"/>
                  </a:cubicBezTo>
                  <a:lnTo>
                    <a:pt x="762" y="1001"/>
                  </a:lnTo>
                  <a:lnTo>
                    <a:pt x="738" y="972"/>
                  </a:lnTo>
                  <a:lnTo>
                    <a:pt x="748" y="942"/>
                  </a:lnTo>
                  <a:lnTo>
                    <a:pt x="690" y="911"/>
                  </a:lnTo>
                  <a:lnTo>
                    <a:pt x="691" y="884"/>
                  </a:lnTo>
                  <a:lnTo>
                    <a:pt x="667" y="888"/>
                  </a:lnTo>
                  <a:cubicBezTo>
                    <a:pt x="661" y="892"/>
                    <a:pt x="668" y="912"/>
                    <a:pt x="666" y="920"/>
                  </a:cubicBezTo>
                  <a:cubicBezTo>
                    <a:pt x="664" y="928"/>
                    <a:pt x="662" y="935"/>
                    <a:pt x="657" y="939"/>
                  </a:cubicBezTo>
                  <a:cubicBezTo>
                    <a:pt x="652" y="943"/>
                    <a:pt x="642" y="936"/>
                    <a:pt x="637" y="942"/>
                  </a:cubicBezTo>
                  <a:cubicBezTo>
                    <a:pt x="632" y="948"/>
                    <a:pt x="632" y="966"/>
                    <a:pt x="627" y="972"/>
                  </a:cubicBezTo>
                  <a:lnTo>
                    <a:pt x="607" y="977"/>
                  </a:lnTo>
                  <a:lnTo>
                    <a:pt x="583" y="993"/>
                  </a:lnTo>
                  <a:lnTo>
                    <a:pt x="525" y="998"/>
                  </a:lnTo>
                  <a:lnTo>
                    <a:pt x="515" y="1042"/>
                  </a:lnTo>
                  <a:lnTo>
                    <a:pt x="483" y="1050"/>
                  </a:lnTo>
                  <a:lnTo>
                    <a:pt x="463" y="1030"/>
                  </a:lnTo>
                  <a:lnTo>
                    <a:pt x="451" y="1038"/>
                  </a:lnTo>
                  <a:lnTo>
                    <a:pt x="443" y="1060"/>
                  </a:lnTo>
                  <a:lnTo>
                    <a:pt x="406" y="1065"/>
                  </a:lnTo>
                  <a:lnTo>
                    <a:pt x="375" y="1085"/>
                  </a:lnTo>
                  <a:lnTo>
                    <a:pt x="351" y="1108"/>
                  </a:lnTo>
                  <a:lnTo>
                    <a:pt x="355" y="1130"/>
                  </a:lnTo>
                  <a:lnTo>
                    <a:pt x="339" y="1144"/>
                  </a:lnTo>
                  <a:lnTo>
                    <a:pt x="303" y="1120"/>
                  </a:lnTo>
                  <a:lnTo>
                    <a:pt x="301" y="1146"/>
                  </a:lnTo>
                  <a:lnTo>
                    <a:pt x="309" y="1178"/>
                  </a:lnTo>
                  <a:lnTo>
                    <a:pt x="315" y="1188"/>
                  </a:lnTo>
                  <a:lnTo>
                    <a:pt x="295" y="1196"/>
                  </a:lnTo>
                  <a:lnTo>
                    <a:pt x="258" y="1182"/>
                  </a:lnTo>
                  <a:lnTo>
                    <a:pt x="229" y="1178"/>
                  </a:lnTo>
                  <a:lnTo>
                    <a:pt x="183" y="1200"/>
                  </a:lnTo>
                  <a:lnTo>
                    <a:pt x="162" y="1175"/>
                  </a:lnTo>
                  <a:lnTo>
                    <a:pt x="165" y="1139"/>
                  </a:lnTo>
                  <a:lnTo>
                    <a:pt x="149" y="1110"/>
                  </a:lnTo>
                  <a:lnTo>
                    <a:pt x="129" y="1106"/>
                  </a:lnTo>
                  <a:cubicBezTo>
                    <a:pt x="121" y="1099"/>
                    <a:pt x="106" y="1100"/>
                    <a:pt x="100" y="1092"/>
                  </a:cubicBezTo>
                  <a:cubicBezTo>
                    <a:pt x="96" y="1087"/>
                    <a:pt x="95" y="1072"/>
                    <a:pt x="99" y="1067"/>
                  </a:cubicBezTo>
                  <a:cubicBezTo>
                    <a:pt x="102" y="1061"/>
                    <a:pt x="112" y="1063"/>
                    <a:pt x="117" y="1058"/>
                  </a:cubicBezTo>
                  <a:cubicBezTo>
                    <a:pt x="126" y="1044"/>
                    <a:pt x="128" y="1046"/>
                    <a:pt x="132" y="1035"/>
                  </a:cubicBezTo>
                  <a:cubicBezTo>
                    <a:pt x="124" y="1024"/>
                    <a:pt x="114" y="1031"/>
                    <a:pt x="101" y="1028"/>
                  </a:cubicBezTo>
                  <a:cubicBezTo>
                    <a:pt x="99" y="1022"/>
                    <a:pt x="86" y="981"/>
                    <a:pt x="81" y="977"/>
                  </a:cubicBezTo>
                  <a:cubicBezTo>
                    <a:pt x="74" y="972"/>
                    <a:pt x="59" y="974"/>
                    <a:pt x="59" y="974"/>
                  </a:cubicBezTo>
                  <a:cubicBezTo>
                    <a:pt x="54" y="971"/>
                    <a:pt x="57" y="961"/>
                    <a:pt x="54" y="956"/>
                  </a:cubicBezTo>
                  <a:cubicBezTo>
                    <a:pt x="51" y="951"/>
                    <a:pt x="45" y="949"/>
                    <a:pt x="41" y="944"/>
                  </a:cubicBezTo>
                  <a:cubicBezTo>
                    <a:pt x="41" y="938"/>
                    <a:pt x="28" y="940"/>
                    <a:pt x="31" y="926"/>
                  </a:cubicBezTo>
                  <a:cubicBezTo>
                    <a:pt x="33" y="920"/>
                    <a:pt x="47" y="916"/>
                    <a:pt x="55" y="909"/>
                  </a:cubicBezTo>
                  <a:cubicBezTo>
                    <a:pt x="63" y="902"/>
                    <a:pt x="77" y="894"/>
                    <a:pt x="79" y="887"/>
                  </a:cubicBezTo>
                  <a:cubicBezTo>
                    <a:pt x="81" y="880"/>
                    <a:pt x="70" y="872"/>
                    <a:pt x="66" y="864"/>
                  </a:cubicBezTo>
                  <a:cubicBezTo>
                    <a:pt x="62" y="856"/>
                    <a:pt x="67" y="845"/>
                    <a:pt x="57" y="839"/>
                  </a:cubicBezTo>
                  <a:cubicBezTo>
                    <a:pt x="47" y="833"/>
                    <a:pt x="18" y="837"/>
                    <a:pt x="9" y="830"/>
                  </a:cubicBezTo>
                  <a:cubicBezTo>
                    <a:pt x="0" y="823"/>
                    <a:pt x="3" y="803"/>
                    <a:pt x="4" y="794"/>
                  </a:cubicBezTo>
                  <a:cubicBezTo>
                    <a:pt x="5" y="785"/>
                    <a:pt x="8" y="774"/>
                    <a:pt x="13" y="774"/>
                  </a:cubicBezTo>
                  <a:cubicBezTo>
                    <a:pt x="18" y="774"/>
                    <a:pt x="27" y="793"/>
                    <a:pt x="34" y="792"/>
                  </a:cubicBezTo>
                  <a:cubicBezTo>
                    <a:pt x="41" y="791"/>
                    <a:pt x="46" y="773"/>
                    <a:pt x="54" y="768"/>
                  </a:cubicBezTo>
                  <a:cubicBezTo>
                    <a:pt x="62" y="763"/>
                    <a:pt x="71" y="767"/>
                    <a:pt x="81" y="760"/>
                  </a:cubicBezTo>
                  <a:cubicBezTo>
                    <a:pt x="94" y="752"/>
                    <a:pt x="103" y="737"/>
                    <a:pt x="112" y="725"/>
                  </a:cubicBezTo>
                  <a:cubicBezTo>
                    <a:pt x="118" y="708"/>
                    <a:pt x="85" y="718"/>
                    <a:pt x="79" y="718"/>
                  </a:cubicBezTo>
                  <a:cubicBezTo>
                    <a:pt x="77" y="708"/>
                    <a:pt x="92" y="677"/>
                    <a:pt x="99" y="664"/>
                  </a:cubicBezTo>
                  <a:cubicBezTo>
                    <a:pt x="107" y="654"/>
                    <a:pt x="115" y="649"/>
                    <a:pt x="121" y="642"/>
                  </a:cubicBezTo>
                  <a:cubicBezTo>
                    <a:pt x="126" y="634"/>
                    <a:pt x="133" y="620"/>
                    <a:pt x="133" y="620"/>
                  </a:cubicBezTo>
                  <a:cubicBezTo>
                    <a:pt x="135" y="605"/>
                    <a:pt x="137" y="591"/>
                    <a:pt x="141" y="576"/>
                  </a:cubicBezTo>
                  <a:cubicBezTo>
                    <a:pt x="140" y="561"/>
                    <a:pt x="141" y="545"/>
                    <a:pt x="139" y="530"/>
                  </a:cubicBezTo>
                  <a:cubicBezTo>
                    <a:pt x="139" y="527"/>
                    <a:pt x="124" y="518"/>
                    <a:pt x="121" y="516"/>
                  </a:cubicBezTo>
                  <a:cubicBezTo>
                    <a:pt x="112" y="508"/>
                    <a:pt x="105" y="497"/>
                    <a:pt x="101" y="486"/>
                  </a:cubicBezTo>
                  <a:cubicBezTo>
                    <a:pt x="99" y="478"/>
                    <a:pt x="117" y="464"/>
                    <a:pt x="115" y="458"/>
                  </a:cubicBezTo>
                  <a:cubicBezTo>
                    <a:pt x="112" y="452"/>
                    <a:pt x="89" y="457"/>
                    <a:pt x="84" y="452"/>
                  </a:cubicBezTo>
                  <a:cubicBezTo>
                    <a:pt x="77" y="448"/>
                    <a:pt x="87" y="430"/>
                    <a:pt x="84" y="425"/>
                  </a:cubicBezTo>
                  <a:cubicBezTo>
                    <a:pt x="81" y="420"/>
                    <a:pt x="70" y="423"/>
                    <a:pt x="65" y="420"/>
                  </a:cubicBezTo>
                  <a:cubicBezTo>
                    <a:pt x="61" y="416"/>
                    <a:pt x="55" y="414"/>
                    <a:pt x="54" y="405"/>
                  </a:cubicBezTo>
                  <a:cubicBezTo>
                    <a:pt x="55" y="400"/>
                    <a:pt x="69" y="397"/>
                    <a:pt x="70" y="390"/>
                  </a:cubicBezTo>
                  <a:cubicBezTo>
                    <a:pt x="71" y="383"/>
                    <a:pt x="58" y="371"/>
                    <a:pt x="58" y="365"/>
                  </a:cubicBezTo>
                  <a:cubicBezTo>
                    <a:pt x="59" y="358"/>
                    <a:pt x="63" y="354"/>
                    <a:pt x="69" y="351"/>
                  </a:cubicBezTo>
                  <a:cubicBezTo>
                    <a:pt x="73" y="349"/>
                    <a:pt x="79" y="353"/>
                    <a:pt x="84" y="351"/>
                  </a:cubicBezTo>
                  <a:cubicBezTo>
                    <a:pt x="89" y="349"/>
                    <a:pt x="93" y="337"/>
                    <a:pt x="100" y="338"/>
                  </a:cubicBezTo>
                  <a:cubicBezTo>
                    <a:pt x="109" y="344"/>
                    <a:pt x="114" y="353"/>
                    <a:pt x="124" y="356"/>
                  </a:cubicBezTo>
                  <a:cubicBezTo>
                    <a:pt x="145" y="342"/>
                    <a:pt x="139" y="333"/>
                    <a:pt x="119" y="326"/>
                  </a:cubicBezTo>
                  <a:cubicBezTo>
                    <a:pt x="111" y="318"/>
                    <a:pt x="110" y="313"/>
                    <a:pt x="123" y="316"/>
                  </a:cubicBezTo>
                  <a:cubicBezTo>
                    <a:pt x="127" y="319"/>
                    <a:pt x="134" y="321"/>
                    <a:pt x="138" y="323"/>
                  </a:cubicBezTo>
                  <a:cubicBezTo>
                    <a:pt x="146" y="327"/>
                    <a:pt x="167" y="332"/>
                    <a:pt x="175" y="336"/>
                  </a:cubicBezTo>
                  <a:cubicBezTo>
                    <a:pt x="183" y="340"/>
                    <a:pt x="182" y="344"/>
                    <a:pt x="187" y="348"/>
                  </a:cubicBezTo>
                  <a:cubicBezTo>
                    <a:pt x="193" y="354"/>
                    <a:pt x="198" y="355"/>
                    <a:pt x="205" y="360"/>
                  </a:cubicBezTo>
                  <a:cubicBezTo>
                    <a:pt x="211" y="360"/>
                    <a:pt x="210" y="342"/>
                    <a:pt x="216" y="339"/>
                  </a:cubicBezTo>
                  <a:cubicBezTo>
                    <a:pt x="222" y="336"/>
                    <a:pt x="234" y="342"/>
                    <a:pt x="243" y="342"/>
                  </a:cubicBezTo>
                  <a:cubicBezTo>
                    <a:pt x="250" y="339"/>
                    <a:pt x="264" y="337"/>
                    <a:pt x="269" y="336"/>
                  </a:cubicBezTo>
                  <a:cubicBezTo>
                    <a:pt x="278" y="334"/>
                    <a:pt x="294" y="323"/>
                    <a:pt x="303" y="318"/>
                  </a:cubicBezTo>
                  <a:cubicBezTo>
                    <a:pt x="320" y="320"/>
                    <a:pt x="314" y="326"/>
                    <a:pt x="328" y="333"/>
                  </a:cubicBezTo>
                  <a:cubicBezTo>
                    <a:pt x="335" y="332"/>
                    <a:pt x="345" y="323"/>
                    <a:pt x="349" y="318"/>
                  </a:cubicBezTo>
                  <a:cubicBezTo>
                    <a:pt x="353" y="313"/>
                    <a:pt x="348" y="308"/>
                    <a:pt x="351" y="303"/>
                  </a:cubicBezTo>
                  <a:cubicBezTo>
                    <a:pt x="354" y="298"/>
                    <a:pt x="366" y="294"/>
                    <a:pt x="367" y="290"/>
                  </a:cubicBezTo>
                  <a:cubicBezTo>
                    <a:pt x="365" y="286"/>
                    <a:pt x="364" y="279"/>
                    <a:pt x="360" y="276"/>
                  </a:cubicBezTo>
                  <a:cubicBezTo>
                    <a:pt x="351" y="270"/>
                    <a:pt x="331" y="259"/>
                    <a:pt x="325" y="250"/>
                  </a:cubicBezTo>
                  <a:cubicBezTo>
                    <a:pt x="327" y="243"/>
                    <a:pt x="324" y="234"/>
                    <a:pt x="324" y="234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5" name="Freeform 14"/>
            <p:cNvSpPr>
              <a:spLocks/>
            </p:cNvSpPr>
            <p:nvPr/>
          </p:nvSpPr>
          <p:spPr bwMode="auto">
            <a:xfrm>
              <a:off x="6945015" y="1966460"/>
              <a:ext cx="1252397" cy="1604676"/>
            </a:xfrm>
            <a:custGeom>
              <a:avLst/>
              <a:gdLst>
                <a:gd name="T0" fmla="*/ 2147483647 w 903"/>
                <a:gd name="T1" fmla="*/ 2147483647 h 1157"/>
                <a:gd name="T2" fmla="*/ 2147483647 w 903"/>
                <a:gd name="T3" fmla="*/ 2147483647 h 1157"/>
                <a:gd name="T4" fmla="*/ 2147483647 w 903"/>
                <a:gd name="T5" fmla="*/ 2147483647 h 1157"/>
                <a:gd name="T6" fmla="*/ 2147483647 w 903"/>
                <a:gd name="T7" fmla="*/ 2147483647 h 1157"/>
                <a:gd name="T8" fmla="*/ 2147483647 w 903"/>
                <a:gd name="T9" fmla="*/ 2147483647 h 1157"/>
                <a:gd name="T10" fmla="*/ 2147483647 w 903"/>
                <a:gd name="T11" fmla="*/ 2147483647 h 1157"/>
                <a:gd name="T12" fmla="*/ 2147483647 w 903"/>
                <a:gd name="T13" fmla="*/ 2147483647 h 1157"/>
                <a:gd name="T14" fmla="*/ 2147483647 w 903"/>
                <a:gd name="T15" fmla="*/ 2147483647 h 1157"/>
                <a:gd name="T16" fmla="*/ 2147483647 w 903"/>
                <a:gd name="T17" fmla="*/ 2147483647 h 1157"/>
                <a:gd name="T18" fmla="*/ 2147483647 w 903"/>
                <a:gd name="T19" fmla="*/ 2147483647 h 1157"/>
                <a:gd name="T20" fmla="*/ 2147483647 w 903"/>
                <a:gd name="T21" fmla="*/ 2147483647 h 1157"/>
                <a:gd name="T22" fmla="*/ 2147483647 w 903"/>
                <a:gd name="T23" fmla="*/ 2147483647 h 1157"/>
                <a:gd name="T24" fmla="*/ 2147483647 w 903"/>
                <a:gd name="T25" fmla="*/ 2147483647 h 1157"/>
                <a:gd name="T26" fmla="*/ 2147483647 w 903"/>
                <a:gd name="T27" fmla="*/ 2147483647 h 1157"/>
                <a:gd name="T28" fmla="*/ 2147483647 w 903"/>
                <a:gd name="T29" fmla="*/ 2147483647 h 1157"/>
                <a:gd name="T30" fmla="*/ 2147483647 w 903"/>
                <a:gd name="T31" fmla="*/ 2147483647 h 1157"/>
                <a:gd name="T32" fmla="*/ 2147483647 w 903"/>
                <a:gd name="T33" fmla="*/ 2147483647 h 1157"/>
                <a:gd name="T34" fmla="*/ 2147483647 w 903"/>
                <a:gd name="T35" fmla="*/ 2147483647 h 1157"/>
                <a:gd name="T36" fmla="*/ 2147483647 w 903"/>
                <a:gd name="T37" fmla="*/ 2147483647 h 1157"/>
                <a:gd name="T38" fmla="*/ 2147483647 w 903"/>
                <a:gd name="T39" fmla="*/ 2147483647 h 1157"/>
                <a:gd name="T40" fmla="*/ 2147483647 w 903"/>
                <a:gd name="T41" fmla="*/ 2147483647 h 1157"/>
                <a:gd name="T42" fmla="*/ 2147483647 w 903"/>
                <a:gd name="T43" fmla="*/ 2147483647 h 1157"/>
                <a:gd name="T44" fmla="*/ 2147483647 w 903"/>
                <a:gd name="T45" fmla="*/ 2147483647 h 1157"/>
                <a:gd name="T46" fmla="*/ 2147483647 w 903"/>
                <a:gd name="T47" fmla="*/ 2147483647 h 1157"/>
                <a:gd name="T48" fmla="*/ 2147483647 w 903"/>
                <a:gd name="T49" fmla="*/ 2147483647 h 1157"/>
                <a:gd name="T50" fmla="*/ 2147483647 w 903"/>
                <a:gd name="T51" fmla="*/ 2147483647 h 1157"/>
                <a:gd name="T52" fmla="*/ 2147483647 w 903"/>
                <a:gd name="T53" fmla="*/ 2147483647 h 1157"/>
                <a:gd name="T54" fmla="*/ 2147483647 w 903"/>
                <a:gd name="T55" fmla="*/ 2147483647 h 1157"/>
                <a:gd name="T56" fmla="*/ 2147483647 w 903"/>
                <a:gd name="T57" fmla="*/ 2147483647 h 1157"/>
                <a:gd name="T58" fmla="*/ 2147483647 w 903"/>
                <a:gd name="T59" fmla="*/ 2147483647 h 1157"/>
                <a:gd name="T60" fmla="*/ 2147483647 w 903"/>
                <a:gd name="T61" fmla="*/ 2147483647 h 1157"/>
                <a:gd name="T62" fmla="*/ 2147483647 w 903"/>
                <a:gd name="T63" fmla="*/ 2147483647 h 1157"/>
                <a:gd name="T64" fmla="*/ 2147483647 w 903"/>
                <a:gd name="T65" fmla="*/ 2147483647 h 1157"/>
                <a:gd name="T66" fmla="*/ 2147483647 w 903"/>
                <a:gd name="T67" fmla="*/ 2147483647 h 1157"/>
                <a:gd name="T68" fmla="*/ 2147483647 w 903"/>
                <a:gd name="T69" fmla="*/ 2147483647 h 1157"/>
                <a:gd name="T70" fmla="*/ 2147483647 w 903"/>
                <a:gd name="T71" fmla="*/ 2147483647 h 1157"/>
                <a:gd name="T72" fmla="*/ 2147483647 w 903"/>
                <a:gd name="T73" fmla="*/ 2147483647 h 1157"/>
                <a:gd name="T74" fmla="*/ 2147483647 w 903"/>
                <a:gd name="T75" fmla="*/ 2147483647 h 1157"/>
                <a:gd name="T76" fmla="*/ 2147483647 w 903"/>
                <a:gd name="T77" fmla="*/ 2147483647 h 1157"/>
                <a:gd name="T78" fmla="*/ 2147483647 w 903"/>
                <a:gd name="T79" fmla="*/ 2147483647 h 1157"/>
                <a:gd name="T80" fmla="*/ 2147483647 w 903"/>
                <a:gd name="T81" fmla="*/ 2147483647 h 1157"/>
                <a:gd name="T82" fmla="*/ 2147483647 w 903"/>
                <a:gd name="T83" fmla="*/ 2147483647 h 1157"/>
                <a:gd name="T84" fmla="*/ 2147483647 w 903"/>
                <a:gd name="T85" fmla="*/ 2147483647 h 1157"/>
                <a:gd name="T86" fmla="*/ 2147483647 w 903"/>
                <a:gd name="T87" fmla="*/ 2147483647 h 1157"/>
                <a:gd name="T88" fmla="*/ 2147483647 w 903"/>
                <a:gd name="T89" fmla="*/ 2147483647 h 1157"/>
                <a:gd name="T90" fmla="*/ 2147483647 w 903"/>
                <a:gd name="T91" fmla="*/ 2147483647 h 1157"/>
                <a:gd name="T92" fmla="*/ 2147483647 w 903"/>
                <a:gd name="T93" fmla="*/ 2147483647 h 11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903" h="1157">
                  <a:moveTo>
                    <a:pt x="372" y="35"/>
                  </a:moveTo>
                  <a:lnTo>
                    <a:pt x="396" y="41"/>
                  </a:lnTo>
                  <a:lnTo>
                    <a:pt x="420" y="59"/>
                  </a:lnTo>
                  <a:lnTo>
                    <a:pt x="426" y="83"/>
                  </a:lnTo>
                  <a:lnTo>
                    <a:pt x="465" y="93"/>
                  </a:lnTo>
                  <a:lnTo>
                    <a:pt x="492" y="87"/>
                  </a:lnTo>
                  <a:lnTo>
                    <a:pt x="519" y="93"/>
                  </a:lnTo>
                  <a:lnTo>
                    <a:pt x="549" y="98"/>
                  </a:lnTo>
                  <a:lnTo>
                    <a:pt x="564" y="135"/>
                  </a:lnTo>
                  <a:lnTo>
                    <a:pt x="547" y="152"/>
                  </a:lnTo>
                  <a:lnTo>
                    <a:pt x="544" y="180"/>
                  </a:lnTo>
                  <a:lnTo>
                    <a:pt x="553" y="201"/>
                  </a:lnTo>
                  <a:lnTo>
                    <a:pt x="552" y="221"/>
                  </a:lnTo>
                  <a:lnTo>
                    <a:pt x="537" y="242"/>
                  </a:lnTo>
                  <a:lnTo>
                    <a:pt x="540" y="303"/>
                  </a:lnTo>
                  <a:lnTo>
                    <a:pt x="571" y="294"/>
                  </a:lnTo>
                  <a:lnTo>
                    <a:pt x="589" y="317"/>
                  </a:lnTo>
                  <a:lnTo>
                    <a:pt x="585" y="354"/>
                  </a:lnTo>
                  <a:lnTo>
                    <a:pt x="580" y="386"/>
                  </a:lnTo>
                  <a:lnTo>
                    <a:pt x="564" y="435"/>
                  </a:lnTo>
                  <a:lnTo>
                    <a:pt x="577" y="452"/>
                  </a:lnTo>
                  <a:lnTo>
                    <a:pt x="565" y="482"/>
                  </a:lnTo>
                  <a:lnTo>
                    <a:pt x="576" y="509"/>
                  </a:lnTo>
                  <a:lnTo>
                    <a:pt x="607" y="548"/>
                  </a:lnTo>
                  <a:lnTo>
                    <a:pt x="639" y="561"/>
                  </a:lnTo>
                  <a:lnTo>
                    <a:pt x="657" y="557"/>
                  </a:lnTo>
                  <a:lnTo>
                    <a:pt x="672" y="579"/>
                  </a:lnTo>
                  <a:lnTo>
                    <a:pt x="691" y="590"/>
                  </a:lnTo>
                  <a:lnTo>
                    <a:pt x="706" y="582"/>
                  </a:lnTo>
                  <a:lnTo>
                    <a:pt x="718" y="572"/>
                  </a:lnTo>
                  <a:lnTo>
                    <a:pt x="759" y="596"/>
                  </a:lnTo>
                  <a:lnTo>
                    <a:pt x="783" y="599"/>
                  </a:lnTo>
                  <a:lnTo>
                    <a:pt x="793" y="614"/>
                  </a:lnTo>
                  <a:lnTo>
                    <a:pt x="822" y="609"/>
                  </a:lnTo>
                  <a:lnTo>
                    <a:pt x="849" y="636"/>
                  </a:lnTo>
                  <a:lnTo>
                    <a:pt x="871" y="639"/>
                  </a:lnTo>
                  <a:lnTo>
                    <a:pt x="883" y="650"/>
                  </a:lnTo>
                  <a:lnTo>
                    <a:pt x="894" y="677"/>
                  </a:lnTo>
                  <a:lnTo>
                    <a:pt x="903" y="704"/>
                  </a:lnTo>
                  <a:lnTo>
                    <a:pt x="895" y="738"/>
                  </a:lnTo>
                  <a:lnTo>
                    <a:pt x="886" y="753"/>
                  </a:lnTo>
                  <a:lnTo>
                    <a:pt x="864" y="770"/>
                  </a:lnTo>
                  <a:lnTo>
                    <a:pt x="840" y="759"/>
                  </a:lnTo>
                  <a:lnTo>
                    <a:pt x="822" y="767"/>
                  </a:lnTo>
                  <a:lnTo>
                    <a:pt x="781" y="749"/>
                  </a:lnTo>
                  <a:lnTo>
                    <a:pt x="756" y="767"/>
                  </a:lnTo>
                  <a:lnTo>
                    <a:pt x="733" y="756"/>
                  </a:lnTo>
                  <a:lnTo>
                    <a:pt x="712" y="785"/>
                  </a:lnTo>
                  <a:lnTo>
                    <a:pt x="670" y="794"/>
                  </a:lnTo>
                  <a:lnTo>
                    <a:pt x="649" y="789"/>
                  </a:lnTo>
                  <a:lnTo>
                    <a:pt x="642" y="807"/>
                  </a:lnTo>
                  <a:lnTo>
                    <a:pt x="615" y="810"/>
                  </a:lnTo>
                  <a:lnTo>
                    <a:pt x="564" y="836"/>
                  </a:lnTo>
                  <a:lnTo>
                    <a:pt x="565" y="863"/>
                  </a:lnTo>
                  <a:lnTo>
                    <a:pt x="555" y="885"/>
                  </a:lnTo>
                  <a:lnTo>
                    <a:pt x="565" y="918"/>
                  </a:lnTo>
                  <a:lnTo>
                    <a:pt x="568" y="942"/>
                  </a:lnTo>
                  <a:lnTo>
                    <a:pt x="549" y="966"/>
                  </a:lnTo>
                  <a:lnTo>
                    <a:pt x="570" y="995"/>
                  </a:lnTo>
                  <a:lnTo>
                    <a:pt x="564" y="1028"/>
                  </a:lnTo>
                  <a:lnTo>
                    <a:pt x="573" y="1056"/>
                  </a:lnTo>
                  <a:lnTo>
                    <a:pt x="580" y="1062"/>
                  </a:lnTo>
                  <a:lnTo>
                    <a:pt x="589" y="1080"/>
                  </a:lnTo>
                  <a:lnTo>
                    <a:pt x="600" y="1086"/>
                  </a:lnTo>
                  <a:lnTo>
                    <a:pt x="594" y="1109"/>
                  </a:lnTo>
                  <a:lnTo>
                    <a:pt x="607" y="1122"/>
                  </a:lnTo>
                  <a:lnTo>
                    <a:pt x="592" y="1149"/>
                  </a:lnTo>
                  <a:lnTo>
                    <a:pt x="568" y="1157"/>
                  </a:lnTo>
                  <a:lnTo>
                    <a:pt x="538" y="1148"/>
                  </a:lnTo>
                  <a:lnTo>
                    <a:pt x="501" y="1151"/>
                  </a:lnTo>
                  <a:lnTo>
                    <a:pt x="489" y="1124"/>
                  </a:lnTo>
                  <a:lnTo>
                    <a:pt x="474" y="1110"/>
                  </a:lnTo>
                  <a:lnTo>
                    <a:pt x="411" y="1110"/>
                  </a:lnTo>
                  <a:lnTo>
                    <a:pt x="393" y="1103"/>
                  </a:lnTo>
                  <a:lnTo>
                    <a:pt x="391" y="1083"/>
                  </a:lnTo>
                  <a:lnTo>
                    <a:pt x="349" y="1073"/>
                  </a:lnTo>
                  <a:lnTo>
                    <a:pt x="325" y="1079"/>
                  </a:lnTo>
                  <a:lnTo>
                    <a:pt x="318" y="1074"/>
                  </a:lnTo>
                  <a:lnTo>
                    <a:pt x="319" y="1064"/>
                  </a:lnTo>
                  <a:lnTo>
                    <a:pt x="321" y="1044"/>
                  </a:lnTo>
                  <a:lnTo>
                    <a:pt x="304" y="1025"/>
                  </a:lnTo>
                  <a:lnTo>
                    <a:pt x="279" y="1017"/>
                  </a:lnTo>
                  <a:lnTo>
                    <a:pt x="285" y="1004"/>
                  </a:lnTo>
                  <a:lnTo>
                    <a:pt x="306" y="992"/>
                  </a:lnTo>
                  <a:lnTo>
                    <a:pt x="310" y="968"/>
                  </a:lnTo>
                  <a:lnTo>
                    <a:pt x="301" y="953"/>
                  </a:lnTo>
                  <a:lnTo>
                    <a:pt x="291" y="939"/>
                  </a:lnTo>
                  <a:lnTo>
                    <a:pt x="274" y="926"/>
                  </a:lnTo>
                  <a:lnTo>
                    <a:pt x="250" y="915"/>
                  </a:lnTo>
                  <a:lnTo>
                    <a:pt x="201" y="915"/>
                  </a:lnTo>
                  <a:lnTo>
                    <a:pt x="172" y="908"/>
                  </a:lnTo>
                  <a:lnTo>
                    <a:pt x="151" y="912"/>
                  </a:lnTo>
                  <a:lnTo>
                    <a:pt x="135" y="893"/>
                  </a:lnTo>
                  <a:lnTo>
                    <a:pt x="132" y="858"/>
                  </a:lnTo>
                  <a:lnTo>
                    <a:pt x="117" y="824"/>
                  </a:lnTo>
                  <a:lnTo>
                    <a:pt x="127" y="812"/>
                  </a:lnTo>
                  <a:lnTo>
                    <a:pt x="120" y="798"/>
                  </a:lnTo>
                  <a:lnTo>
                    <a:pt x="99" y="789"/>
                  </a:lnTo>
                  <a:lnTo>
                    <a:pt x="66" y="782"/>
                  </a:lnTo>
                  <a:lnTo>
                    <a:pt x="34" y="788"/>
                  </a:lnTo>
                  <a:lnTo>
                    <a:pt x="34" y="759"/>
                  </a:lnTo>
                  <a:lnTo>
                    <a:pt x="12" y="729"/>
                  </a:lnTo>
                  <a:lnTo>
                    <a:pt x="4" y="674"/>
                  </a:lnTo>
                  <a:lnTo>
                    <a:pt x="27" y="648"/>
                  </a:lnTo>
                  <a:lnTo>
                    <a:pt x="12" y="632"/>
                  </a:lnTo>
                  <a:lnTo>
                    <a:pt x="21" y="614"/>
                  </a:lnTo>
                  <a:lnTo>
                    <a:pt x="0" y="591"/>
                  </a:lnTo>
                  <a:lnTo>
                    <a:pt x="28" y="564"/>
                  </a:lnTo>
                  <a:lnTo>
                    <a:pt x="100" y="561"/>
                  </a:lnTo>
                  <a:lnTo>
                    <a:pt x="126" y="564"/>
                  </a:lnTo>
                  <a:lnTo>
                    <a:pt x="130" y="533"/>
                  </a:lnTo>
                  <a:lnTo>
                    <a:pt x="156" y="513"/>
                  </a:lnTo>
                  <a:lnTo>
                    <a:pt x="162" y="494"/>
                  </a:lnTo>
                  <a:lnTo>
                    <a:pt x="148" y="477"/>
                  </a:lnTo>
                  <a:lnTo>
                    <a:pt x="168" y="462"/>
                  </a:lnTo>
                  <a:lnTo>
                    <a:pt x="153" y="417"/>
                  </a:lnTo>
                  <a:lnTo>
                    <a:pt x="130" y="399"/>
                  </a:lnTo>
                  <a:lnTo>
                    <a:pt x="165" y="383"/>
                  </a:lnTo>
                  <a:lnTo>
                    <a:pt x="145" y="369"/>
                  </a:lnTo>
                  <a:lnTo>
                    <a:pt x="121" y="329"/>
                  </a:lnTo>
                  <a:lnTo>
                    <a:pt x="138" y="312"/>
                  </a:lnTo>
                  <a:lnTo>
                    <a:pt x="127" y="296"/>
                  </a:lnTo>
                  <a:lnTo>
                    <a:pt x="124" y="273"/>
                  </a:lnTo>
                  <a:lnTo>
                    <a:pt x="129" y="251"/>
                  </a:lnTo>
                  <a:lnTo>
                    <a:pt x="106" y="233"/>
                  </a:lnTo>
                  <a:lnTo>
                    <a:pt x="91" y="201"/>
                  </a:lnTo>
                  <a:lnTo>
                    <a:pt x="60" y="168"/>
                  </a:lnTo>
                  <a:lnTo>
                    <a:pt x="58" y="144"/>
                  </a:lnTo>
                  <a:lnTo>
                    <a:pt x="66" y="122"/>
                  </a:lnTo>
                  <a:lnTo>
                    <a:pt x="94" y="107"/>
                  </a:lnTo>
                  <a:lnTo>
                    <a:pt x="123" y="107"/>
                  </a:lnTo>
                  <a:lnTo>
                    <a:pt x="136" y="81"/>
                  </a:lnTo>
                  <a:lnTo>
                    <a:pt x="159" y="80"/>
                  </a:lnTo>
                  <a:lnTo>
                    <a:pt x="219" y="86"/>
                  </a:lnTo>
                  <a:lnTo>
                    <a:pt x="244" y="95"/>
                  </a:lnTo>
                  <a:lnTo>
                    <a:pt x="261" y="86"/>
                  </a:lnTo>
                  <a:lnTo>
                    <a:pt x="283" y="73"/>
                  </a:lnTo>
                  <a:lnTo>
                    <a:pt x="306" y="57"/>
                  </a:lnTo>
                  <a:lnTo>
                    <a:pt x="309" y="30"/>
                  </a:lnTo>
                  <a:lnTo>
                    <a:pt x="319" y="0"/>
                  </a:lnTo>
                  <a:lnTo>
                    <a:pt x="330" y="3"/>
                  </a:lnTo>
                  <a:lnTo>
                    <a:pt x="352" y="17"/>
                  </a:lnTo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6" name="Freeform 17"/>
            <p:cNvSpPr>
              <a:spLocks/>
            </p:cNvSpPr>
            <p:nvPr/>
          </p:nvSpPr>
          <p:spPr bwMode="auto">
            <a:xfrm>
              <a:off x="5114270" y="1320152"/>
              <a:ext cx="2269014" cy="2002724"/>
            </a:xfrm>
            <a:custGeom>
              <a:avLst/>
              <a:gdLst>
                <a:gd name="T0" fmla="*/ 2147483647 w 1636"/>
                <a:gd name="T1" fmla="*/ 2147483647 h 1444"/>
                <a:gd name="T2" fmla="*/ 2147483647 w 1636"/>
                <a:gd name="T3" fmla="*/ 2147483647 h 1444"/>
                <a:gd name="T4" fmla="*/ 2147483647 w 1636"/>
                <a:gd name="T5" fmla="*/ 2147483647 h 1444"/>
                <a:gd name="T6" fmla="*/ 2147483647 w 1636"/>
                <a:gd name="T7" fmla="*/ 2147483647 h 1444"/>
                <a:gd name="T8" fmla="*/ 2147483647 w 1636"/>
                <a:gd name="T9" fmla="*/ 2147483647 h 1444"/>
                <a:gd name="T10" fmla="*/ 2147483647 w 1636"/>
                <a:gd name="T11" fmla="*/ 2147483647 h 1444"/>
                <a:gd name="T12" fmla="*/ 2147483647 w 1636"/>
                <a:gd name="T13" fmla="*/ 2147483647 h 1444"/>
                <a:gd name="T14" fmla="*/ 2147483647 w 1636"/>
                <a:gd name="T15" fmla="*/ 2147483647 h 1444"/>
                <a:gd name="T16" fmla="*/ 2147483647 w 1636"/>
                <a:gd name="T17" fmla="*/ 2147483647 h 1444"/>
                <a:gd name="T18" fmla="*/ 2147483647 w 1636"/>
                <a:gd name="T19" fmla="*/ 2147483647 h 1444"/>
                <a:gd name="T20" fmla="*/ 2147483647 w 1636"/>
                <a:gd name="T21" fmla="*/ 2147483647 h 1444"/>
                <a:gd name="T22" fmla="*/ 2147483647 w 1636"/>
                <a:gd name="T23" fmla="*/ 2147483647 h 1444"/>
                <a:gd name="T24" fmla="*/ 2147483647 w 1636"/>
                <a:gd name="T25" fmla="*/ 2147483647 h 1444"/>
                <a:gd name="T26" fmla="*/ 2147483647 w 1636"/>
                <a:gd name="T27" fmla="*/ 2147483647 h 1444"/>
                <a:gd name="T28" fmla="*/ 2147483647 w 1636"/>
                <a:gd name="T29" fmla="*/ 2147483647 h 1444"/>
                <a:gd name="T30" fmla="*/ 2147483647 w 1636"/>
                <a:gd name="T31" fmla="*/ 2147483647 h 1444"/>
                <a:gd name="T32" fmla="*/ 2147483647 w 1636"/>
                <a:gd name="T33" fmla="*/ 2147483647 h 1444"/>
                <a:gd name="T34" fmla="*/ 2147483647 w 1636"/>
                <a:gd name="T35" fmla="*/ 2147483647 h 1444"/>
                <a:gd name="T36" fmla="*/ 2147483647 w 1636"/>
                <a:gd name="T37" fmla="*/ 2147483647 h 1444"/>
                <a:gd name="T38" fmla="*/ 2147483647 w 1636"/>
                <a:gd name="T39" fmla="*/ 2147483647 h 1444"/>
                <a:gd name="T40" fmla="*/ 2147483647 w 1636"/>
                <a:gd name="T41" fmla="*/ 2147483647 h 1444"/>
                <a:gd name="T42" fmla="*/ 2147483647 w 1636"/>
                <a:gd name="T43" fmla="*/ 2147483647 h 1444"/>
                <a:gd name="T44" fmla="*/ 2147483647 w 1636"/>
                <a:gd name="T45" fmla="*/ 2147483647 h 1444"/>
                <a:gd name="T46" fmla="*/ 2147483647 w 1636"/>
                <a:gd name="T47" fmla="*/ 2147483647 h 1444"/>
                <a:gd name="T48" fmla="*/ 2147483647 w 1636"/>
                <a:gd name="T49" fmla="*/ 2147483647 h 1444"/>
                <a:gd name="T50" fmla="*/ 2147483647 w 1636"/>
                <a:gd name="T51" fmla="*/ 2147483647 h 1444"/>
                <a:gd name="T52" fmla="*/ 2147483647 w 1636"/>
                <a:gd name="T53" fmla="*/ 2147483647 h 1444"/>
                <a:gd name="T54" fmla="*/ 2147483647 w 1636"/>
                <a:gd name="T55" fmla="*/ 2147483647 h 1444"/>
                <a:gd name="T56" fmla="*/ 2147483647 w 1636"/>
                <a:gd name="T57" fmla="*/ 2147483647 h 1444"/>
                <a:gd name="T58" fmla="*/ 2147483647 w 1636"/>
                <a:gd name="T59" fmla="*/ 2147483647 h 1444"/>
                <a:gd name="T60" fmla="*/ 2147483647 w 1636"/>
                <a:gd name="T61" fmla="*/ 2147483647 h 1444"/>
                <a:gd name="T62" fmla="*/ 2147483647 w 1636"/>
                <a:gd name="T63" fmla="*/ 2147483647 h 1444"/>
                <a:gd name="T64" fmla="*/ 2147483647 w 1636"/>
                <a:gd name="T65" fmla="*/ 2147483647 h 1444"/>
                <a:gd name="T66" fmla="*/ 2147483647 w 1636"/>
                <a:gd name="T67" fmla="*/ 2147483647 h 1444"/>
                <a:gd name="T68" fmla="*/ 2147483647 w 1636"/>
                <a:gd name="T69" fmla="*/ 2147483647 h 1444"/>
                <a:gd name="T70" fmla="*/ 2147483647 w 1636"/>
                <a:gd name="T71" fmla="*/ 2147483647 h 1444"/>
                <a:gd name="T72" fmla="*/ 2147483647 w 1636"/>
                <a:gd name="T73" fmla="*/ 2147483647 h 1444"/>
                <a:gd name="T74" fmla="*/ 2147483647 w 1636"/>
                <a:gd name="T75" fmla="*/ 2147483647 h 1444"/>
                <a:gd name="T76" fmla="*/ 2147483647 w 1636"/>
                <a:gd name="T77" fmla="*/ 2147483647 h 1444"/>
                <a:gd name="T78" fmla="*/ 2147483647 w 1636"/>
                <a:gd name="T79" fmla="*/ 2147483647 h 1444"/>
                <a:gd name="T80" fmla="*/ 2147483647 w 1636"/>
                <a:gd name="T81" fmla="*/ 2147483647 h 1444"/>
                <a:gd name="T82" fmla="*/ 2147483647 w 1636"/>
                <a:gd name="T83" fmla="*/ 2147483647 h 1444"/>
                <a:gd name="T84" fmla="*/ 2147483647 w 1636"/>
                <a:gd name="T85" fmla="*/ 2147483647 h 1444"/>
                <a:gd name="T86" fmla="*/ 2147483647 w 1636"/>
                <a:gd name="T87" fmla="*/ 2147483647 h 1444"/>
                <a:gd name="T88" fmla="*/ 2147483647 w 1636"/>
                <a:gd name="T89" fmla="*/ 2147483647 h 1444"/>
                <a:gd name="T90" fmla="*/ 2147483647 w 1636"/>
                <a:gd name="T91" fmla="*/ 2147483647 h 1444"/>
                <a:gd name="T92" fmla="*/ 2147483647 w 1636"/>
                <a:gd name="T93" fmla="*/ 2147483647 h 1444"/>
                <a:gd name="T94" fmla="*/ 2147483647 w 1636"/>
                <a:gd name="T95" fmla="*/ 2147483647 h 1444"/>
                <a:gd name="T96" fmla="*/ 2147483647 w 1636"/>
                <a:gd name="T97" fmla="*/ 2147483647 h 1444"/>
                <a:gd name="T98" fmla="*/ 2147483647 w 1636"/>
                <a:gd name="T99" fmla="*/ 2147483647 h 1444"/>
                <a:gd name="T100" fmla="*/ 2147483647 w 1636"/>
                <a:gd name="T101" fmla="*/ 2147483647 h 1444"/>
                <a:gd name="T102" fmla="*/ 2147483647 w 1636"/>
                <a:gd name="T103" fmla="*/ 2147483647 h 1444"/>
                <a:gd name="T104" fmla="*/ 2147483647 w 1636"/>
                <a:gd name="T105" fmla="*/ 2147483647 h 1444"/>
                <a:gd name="T106" fmla="*/ 2147483647 w 1636"/>
                <a:gd name="T107" fmla="*/ 2147483647 h 1444"/>
                <a:gd name="T108" fmla="*/ 2147483647 w 1636"/>
                <a:gd name="T109" fmla="*/ 2147483647 h 1444"/>
                <a:gd name="T110" fmla="*/ 2147483647 w 1636"/>
                <a:gd name="T111" fmla="*/ 2147483647 h 1444"/>
                <a:gd name="T112" fmla="*/ 2147483647 w 1636"/>
                <a:gd name="T113" fmla="*/ 2147483647 h 1444"/>
                <a:gd name="T114" fmla="*/ 2147483647 w 1636"/>
                <a:gd name="T115" fmla="*/ 2147483647 h 14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636" h="1444">
                  <a:moveTo>
                    <a:pt x="118" y="808"/>
                  </a:moveTo>
                  <a:lnTo>
                    <a:pt x="115" y="789"/>
                  </a:lnTo>
                  <a:lnTo>
                    <a:pt x="102" y="774"/>
                  </a:lnTo>
                  <a:lnTo>
                    <a:pt x="79" y="790"/>
                  </a:lnTo>
                  <a:lnTo>
                    <a:pt x="54" y="778"/>
                  </a:lnTo>
                  <a:lnTo>
                    <a:pt x="30" y="777"/>
                  </a:lnTo>
                  <a:lnTo>
                    <a:pt x="10" y="765"/>
                  </a:lnTo>
                  <a:lnTo>
                    <a:pt x="6" y="747"/>
                  </a:lnTo>
                  <a:lnTo>
                    <a:pt x="0" y="724"/>
                  </a:lnTo>
                  <a:lnTo>
                    <a:pt x="22" y="718"/>
                  </a:lnTo>
                  <a:lnTo>
                    <a:pt x="13" y="696"/>
                  </a:lnTo>
                  <a:lnTo>
                    <a:pt x="22" y="672"/>
                  </a:lnTo>
                  <a:lnTo>
                    <a:pt x="81" y="669"/>
                  </a:lnTo>
                  <a:lnTo>
                    <a:pt x="91" y="684"/>
                  </a:lnTo>
                  <a:lnTo>
                    <a:pt x="123" y="681"/>
                  </a:lnTo>
                  <a:lnTo>
                    <a:pt x="135" y="671"/>
                  </a:lnTo>
                  <a:lnTo>
                    <a:pt x="130" y="646"/>
                  </a:lnTo>
                  <a:lnTo>
                    <a:pt x="136" y="585"/>
                  </a:lnTo>
                  <a:lnTo>
                    <a:pt x="148" y="555"/>
                  </a:lnTo>
                  <a:lnTo>
                    <a:pt x="171" y="533"/>
                  </a:lnTo>
                  <a:lnTo>
                    <a:pt x="183" y="508"/>
                  </a:lnTo>
                  <a:lnTo>
                    <a:pt x="190" y="460"/>
                  </a:lnTo>
                  <a:lnTo>
                    <a:pt x="189" y="424"/>
                  </a:lnTo>
                  <a:lnTo>
                    <a:pt x="199" y="345"/>
                  </a:lnTo>
                  <a:lnTo>
                    <a:pt x="205" y="327"/>
                  </a:lnTo>
                  <a:lnTo>
                    <a:pt x="225" y="318"/>
                  </a:lnTo>
                  <a:lnTo>
                    <a:pt x="250" y="331"/>
                  </a:lnTo>
                  <a:lnTo>
                    <a:pt x="250" y="348"/>
                  </a:lnTo>
                  <a:lnTo>
                    <a:pt x="255" y="363"/>
                  </a:lnTo>
                  <a:lnTo>
                    <a:pt x="267" y="346"/>
                  </a:lnTo>
                  <a:lnTo>
                    <a:pt x="265" y="325"/>
                  </a:lnTo>
                  <a:lnTo>
                    <a:pt x="247" y="304"/>
                  </a:lnTo>
                  <a:lnTo>
                    <a:pt x="222" y="294"/>
                  </a:lnTo>
                  <a:lnTo>
                    <a:pt x="175" y="295"/>
                  </a:lnTo>
                  <a:lnTo>
                    <a:pt x="156" y="297"/>
                  </a:lnTo>
                  <a:lnTo>
                    <a:pt x="130" y="295"/>
                  </a:lnTo>
                  <a:lnTo>
                    <a:pt x="118" y="281"/>
                  </a:lnTo>
                  <a:lnTo>
                    <a:pt x="124" y="263"/>
                  </a:lnTo>
                  <a:lnTo>
                    <a:pt x="129" y="251"/>
                  </a:lnTo>
                  <a:lnTo>
                    <a:pt x="130" y="228"/>
                  </a:lnTo>
                  <a:lnTo>
                    <a:pt x="142" y="216"/>
                  </a:lnTo>
                  <a:cubicBezTo>
                    <a:pt x="144" y="211"/>
                    <a:pt x="142" y="199"/>
                    <a:pt x="145" y="196"/>
                  </a:cubicBezTo>
                  <a:cubicBezTo>
                    <a:pt x="148" y="193"/>
                    <a:pt x="157" y="200"/>
                    <a:pt x="162" y="199"/>
                  </a:cubicBezTo>
                  <a:cubicBezTo>
                    <a:pt x="167" y="198"/>
                    <a:pt x="172" y="195"/>
                    <a:pt x="174" y="192"/>
                  </a:cubicBezTo>
                  <a:cubicBezTo>
                    <a:pt x="176" y="189"/>
                    <a:pt x="177" y="183"/>
                    <a:pt x="174" y="178"/>
                  </a:cubicBezTo>
                  <a:cubicBezTo>
                    <a:pt x="171" y="173"/>
                    <a:pt x="150" y="169"/>
                    <a:pt x="153" y="162"/>
                  </a:cubicBezTo>
                  <a:cubicBezTo>
                    <a:pt x="156" y="155"/>
                    <a:pt x="182" y="143"/>
                    <a:pt x="193" y="135"/>
                  </a:cubicBezTo>
                  <a:cubicBezTo>
                    <a:pt x="205" y="127"/>
                    <a:pt x="206" y="119"/>
                    <a:pt x="219" y="114"/>
                  </a:cubicBezTo>
                  <a:cubicBezTo>
                    <a:pt x="232" y="109"/>
                    <a:pt x="254" y="105"/>
                    <a:pt x="273" y="105"/>
                  </a:cubicBezTo>
                  <a:cubicBezTo>
                    <a:pt x="294" y="102"/>
                    <a:pt x="314" y="108"/>
                    <a:pt x="331" y="111"/>
                  </a:cubicBezTo>
                  <a:cubicBezTo>
                    <a:pt x="349" y="110"/>
                    <a:pt x="358" y="103"/>
                    <a:pt x="379" y="100"/>
                  </a:cubicBezTo>
                  <a:lnTo>
                    <a:pt x="460" y="91"/>
                  </a:lnTo>
                  <a:lnTo>
                    <a:pt x="474" y="123"/>
                  </a:lnTo>
                  <a:lnTo>
                    <a:pt x="493" y="138"/>
                  </a:lnTo>
                  <a:lnTo>
                    <a:pt x="513" y="180"/>
                  </a:lnTo>
                  <a:lnTo>
                    <a:pt x="498" y="204"/>
                  </a:lnTo>
                  <a:lnTo>
                    <a:pt x="478" y="205"/>
                  </a:lnTo>
                  <a:lnTo>
                    <a:pt x="477" y="226"/>
                  </a:lnTo>
                  <a:lnTo>
                    <a:pt x="486" y="241"/>
                  </a:lnTo>
                  <a:lnTo>
                    <a:pt x="505" y="241"/>
                  </a:lnTo>
                  <a:lnTo>
                    <a:pt x="513" y="253"/>
                  </a:lnTo>
                  <a:lnTo>
                    <a:pt x="529" y="273"/>
                  </a:lnTo>
                  <a:lnTo>
                    <a:pt x="553" y="265"/>
                  </a:lnTo>
                  <a:lnTo>
                    <a:pt x="565" y="243"/>
                  </a:lnTo>
                  <a:lnTo>
                    <a:pt x="565" y="216"/>
                  </a:lnTo>
                  <a:lnTo>
                    <a:pt x="558" y="202"/>
                  </a:lnTo>
                  <a:lnTo>
                    <a:pt x="535" y="204"/>
                  </a:lnTo>
                  <a:lnTo>
                    <a:pt x="535" y="174"/>
                  </a:lnTo>
                  <a:lnTo>
                    <a:pt x="544" y="159"/>
                  </a:lnTo>
                  <a:lnTo>
                    <a:pt x="564" y="147"/>
                  </a:lnTo>
                  <a:lnTo>
                    <a:pt x="580" y="171"/>
                  </a:lnTo>
                  <a:lnTo>
                    <a:pt x="600" y="180"/>
                  </a:lnTo>
                  <a:lnTo>
                    <a:pt x="633" y="195"/>
                  </a:lnTo>
                  <a:lnTo>
                    <a:pt x="636" y="218"/>
                  </a:lnTo>
                  <a:lnTo>
                    <a:pt x="661" y="221"/>
                  </a:lnTo>
                  <a:lnTo>
                    <a:pt x="681" y="207"/>
                  </a:lnTo>
                  <a:lnTo>
                    <a:pt x="679" y="174"/>
                  </a:lnTo>
                  <a:lnTo>
                    <a:pt x="679" y="156"/>
                  </a:lnTo>
                  <a:lnTo>
                    <a:pt x="664" y="156"/>
                  </a:lnTo>
                  <a:lnTo>
                    <a:pt x="633" y="153"/>
                  </a:lnTo>
                  <a:lnTo>
                    <a:pt x="616" y="137"/>
                  </a:lnTo>
                  <a:lnTo>
                    <a:pt x="616" y="107"/>
                  </a:lnTo>
                  <a:lnTo>
                    <a:pt x="631" y="84"/>
                  </a:lnTo>
                  <a:lnTo>
                    <a:pt x="643" y="40"/>
                  </a:lnTo>
                  <a:lnTo>
                    <a:pt x="658" y="23"/>
                  </a:lnTo>
                  <a:lnTo>
                    <a:pt x="688" y="0"/>
                  </a:lnTo>
                  <a:lnTo>
                    <a:pt x="729" y="33"/>
                  </a:lnTo>
                  <a:lnTo>
                    <a:pt x="771" y="39"/>
                  </a:lnTo>
                  <a:lnTo>
                    <a:pt x="804" y="25"/>
                  </a:lnTo>
                  <a:lnTo>
                    <a:pt x="867" y="21"/>
                  </a:lnTo>
                  <a:lnTo>
                    <a:pt x="889" y="27"/>
                  </a:lnTo>
                  <a:lnTo>
                    <a:pt x="910" y="71"/>
                  </a:lnTo>
                  <a:lnTo>
                    <a:pt x="931" y="96"/>
                  </a:lnTo>
                  <a:lnTo>
                    <a:pt x="954" y="128"/>
                  </a:lnTo>
                  <a:lnTo>
                    <a:pt x="960" y="162"/>
                  </a:lnTo>
                  <a:lnTo>
                    <a:pt x="1023" y="189"/>
                  </a:lnTo>
                  <a:lnTo>
                    <a:pt x="1042" y="207"/>
                  </a:lnTo>
                  <a:lnTo>
                    <a:pt x="1059" y="232"/>
                  </a:lnTo>
                  <a:lnTo>
                    <a:pt x="1099" y="257"/>
                  </a:lnTo>
                  <a:lnTo>
                    <a:pt x="1122" y="259"/>
                  </a:lnTo>
                  <a:lnTo>
                    <a:pt x="1146" y="246"/>
                  </a:lnTo>
                  <a:lnTo>
                    <a:pt x="1168" y="273"/>
                  </a:lnTo>
                  <a:lnTo>
                    <a:pt x="1191" y="282"/>
                  </a:lnTo>
                  <a:lnTo>
                    <a:pt x="1209" y="272"/>
                  </a:lnTo>
                  <a:lnTo>
                    <a:pt x="1224" y="258"/>
                  </a:lnTo>
                  <a:lnTo>
                    <a:pt x="1249" y="269"/>
                  </a:lnTo>
                  <a:lnTo>
                    <a:pt x="1281" y="286"/>
                  </a:lnTo>
                  <a:lnTo>
                    <a:pt x="1302" y="296"/>
                  </a:lnTo>
                  <a:lnTo>
                    <a:pt x="1338" y="297"/>
                  </a:lnTo>
                  <a:lnTo>
                    <a:pt x="1368" y="304"/>
                  </a:lnTo>
                  <a:lnTo>
                    <a:pt x="1386" y="327"/>
                  </a:lnTo>
                  <a:lnTo>
                    <a:pt x="1411" y="315"/>
                  </a:lnTo>
                  <a:lnTo>
                    <a:pt x="1437" y="303"/>
                  </a:lnTo>
                  <a:lnTo>
                    <a:pt x="1459" y="328"/>
                  </a:lnTo>
                  <a:lnTo>
                    <a:pt x="1465" y="347"/>
                  </a:lnTo>
                  <a:lnTo>
                    <a:pt x="1486" y="375"/>
                  </a:lnTo>
                  <a:lnTo>
                    <a:pt x="1504" y="393"/>
                  </a:lnTo>
                  <a:lnTo>
                    <a:pt x="1525" y="412"/>
                  </a:lnTo>
                  <a:lnTo>
                    <a:pt x="1548" y="429"/>
                  </a:lnTo>
                  <a:lnTo>
                    <a:pt x="1549" y="445"/>
                  </a:lnTo>
                  <a:lnTo>
                    <a:pt x="1569" y="459"/>
                  </a:lnTo>
                  <a:lnTo>
                    <a:pt x="1606" y="450"/>
                  </a:lnTo>
                  <a:lnTo>
                    <a:pt x="1636" y="465"/>
                  </a:lnTo>
                  <a:lnTo>
                    <a:pt x="1632" y="496"/>
                  </a:lnTo>
                  <a:lnTo>
                    <a:pt x="1630" y="514"/>
                  </a:lnTo>
                  <a:lnTo>
                    <a:pt x="1624" y="528"/>
                  </a:lnTo>
                  <a:lnTo>
                    <a:pt x="1602" y="541"/>
                  </a:lnTo>
                  <a:lnTo>
                    <a:pt x="1564" y="559"/>
                  </a:lnTo>
                  <a:lnTo>
                    <a:pt x="1537" y="550"/>
                  </a:lnTo>
                  <a:lnTo>
                    <a:pt x="1479" y="548"/>
                  </a:lnTo>
                  <a:lnTo>
                    <a:pt x="1456" y="549"/>
                  </a:lnTo>
                  <a:lnTo>
                    <a:pt x="1443" y="576"/>
                  </a:lnTo>
                  <a:lnTo>
                    <a:pt x="1419" y="570"/>
                  </a:lnTo>
                  <a:lnTo>
                    <a:pt x="1386" y="591"/>
                  </a:lnTo>
                  <a:lnTo>
                    <a:pt x="1378" y="613"/>
                  </a:lnTo>
                  <a:lnTo>
                    <a:pt x="1383" y="637"/>
                  </a:lnTo>
                  <a:lnTo>
                    <a:pt x="1413" y="672"/>
                  </a:lnTo>
                  <a:lnTo>
                    <a:pt x="1425" y="700"/>
                  </a:lnTo>
                  <a:lnTo>
                    <a:pt x="1446" y="720"/>
                  </a:lnTo>
                  <a:lnTo>
                    <a:pt x="1444" y="745"/>
                  </a:lnTo>
                  <a:lnTo>
                    <a:pt x="1449" y="768"/>
                  </a:lnTo>
                  <a:lnTo>
                    <a:pt x="1458" y="775"/>
                  </a:lnTo>
                  <a:lnTo>
                    <a:pt x="1441" y="796"/>
                  </a:lnTo>
                  <a:lnTo>
                    <a:pt x="1465" y="834"/>
                  </a:lnTo>
                  <a:lnTo>
                    <a:pt x="1482" y="847"/>
                  </a:lnTo>
                  <a:lnTo>
                    <a:pt x="1452" y="865"/>
                  </a:lnTo>
                  <a:lnTo>
                    <a:pt x="1474" y="882"/>
                  </a:lnTo>
                  <a:lnTo>
                    <a:pt x="1480" y="900"/>
                  </a:lnTo>
                  <a:lnTo>
                    <a:pt x="1488" y="930"/>
                  </a:lnTo>
                  <a:lnTo>
                    <a:pt x="1470" y="945"/>
                  </a:lnTo>
                  <a:lnTo>
                    <a:pt x="1483" y="963"/>
                  </a:lnTo>
                  <a:lnTo>
                    <a:pt x="1473" y="981"/>
                  </a:lnTo>
                  <a:lnTo>
                    <a:pt x="1453" y="997"/>
                  </a:lnTo>
                  <a:lnTo>
                    <a:pt x="1444" y="1029"/>
                  </a:lnTo>
                  <a:lnTo>
                    <a:pt x="1411" y="1027"/>
                  </a:lnTo>
                  <a:lnTo>
                    <a:pt x="1350" y="1030"/>
                  </a:lnTo>
                  <a:lnTo>
                    <a:pt x="1321" y="1057"/>
                  </a:lnTo>
                  <a:lnTo>
                    <a:pt x="1341" y="1080"/>
                  </a:lnTo>
                  <a:lnTo>
                    <a:pt x="1333" y="1101"/>
                  </a:lnTo>
                  <a:lnTo>
                    <a:pt x="1345" y="1116"/>
                  </a:lnTo>
                  <a:lnTo>
                    <a:pt x="1324" y="1143"/>
                  </a:lnTo>
                  <a:lnTo>
                    <a:pt x="1332" y="1201"/>
                  </a:lnTo>
                  <a:lnTo>
                    <a:pt x="1354" y="1228"/>
                  </a:lnTo>
                  <a:lnTo>
                    <a:pt x="1351" y="1251"/>
                  </a:lnTo>
                  <a:lnTo>
                    <a:pt x="1344" y="1270"/>
                  </a:lnTo>
                  <a:lnTo>
                    <a:pt x="1354" y="1291"/>
                  </a:lnTo>
                  <a:lnTo>
                    <a:pt x="1347" y="1300"/>
                  </a:lnTo>
                  <a:lnTo>
                    <a:pt x="1335" y="1297"/>
                  </a:lnTo>
                  <a:lnTo>
                    <a:pt x="1299" y="1297"/>
                  </a:lnTo>
                  <a:lnTo>
                    <a:pt x="1287" y="1284"/>
                  </a:lnTo>
                  <a:lnTo>
                    <a:pt x="1264" y="1282"/>
                  </a:lnTo>
                  <a:lnTo>
                    <a:pt x="1236" y="1321"/>
                  </a:lnTo>
                  <a:lnTo>
                    <a:pt x="1213" y="1342"/>
                  </a:lnTo>
                  <a:lnTo>
                    <a:pt x="1185" y="1341"/>
                  </a:lnTo>
                  <a:lnTo>
                    <a:pt x="1177" y="1363"/>
                  </a:lnTo>
                  <a:lnTo>
                    <a:pt x="1143" y="1371"/>
                  </a:lnTo>
                  <a:lnTo>
                    <a:pt x="1101" y="1398"/>
                  </a:lnTo>
                  <a:lnTo>
                    <a:pt x="1080" y="1381"/>
                  </a:lnTo>
                  <a:lnTo>
                    <a:pt x="1077" y="1405"/>
                  </a:lnTo>
                  <a:lnTo>
                    <a:pt x="1053" y="1396"/>
                  </a:lnTo>
                  <a:lnTo>
                    <a:pt x="1024" y="1410"/>
                  </a:lnTo>
                  <a:lnTo>
                    <a:pt x="1038" y="1444"/>
                  </a:lnTo>
                  <a:lnTo>
                    <a:pt x="1015" y="1443"/>
                  </a:lnTo>
                  <a:lnTo>
                    <a:pt x="991" y="1441"/>
                  </a:lnTo>
                  <a:lnTo>
                    <a:pt x="970" y="1407"/>
                  </a:lnTo>
                  <a:lnTo>
                    <a:pt x="990" y="1389"/>
                  </a:lnTo>
                  <a:lnTo>
                    <a:pt x="991" y="1353"/>
                  </a:lnTo>
                  <a:lnTo>
                    <a:pt x="987" y="1327"/>
                  </a:lnTo>
                  <a:lnTo>
                    <a:pt x="999" y="1302"/>
                  </a:lnTo>
                  <a:lnTo>
                    <a:pt x="1000" y="1279"/>
                  </a:lnTo>
                  <a:lnTo>
                    <a:pt x="988" y="1266"/>
                  </a:lnTo>
                  <a:lnTo>
                    <a:pt x="966" y="1264"/>
                  </a:lnTo>
                  <a:lnTo>
                    <a:pt x="943" y="1252"/>
                  </a:lnTo>
                  <a:lnTo>
                    <a:pt x="912" y="1254"/>
                  </a:lnTo>
                  <a:lnTo>
                    <a:pt x="918" y="1221"/>
                  </a:lnTo>
                  <a:lnTo>
                    <a:pt x="925" y="1179"/>
                  </a:lnTo>
                  <a:lnTo>
                    <a:pt x="945" y="1149"/>
                  </a:lnTo>
                  <a:lnTo>
                    <a:pt x="940" y="1140"/>
                  </a:lnTo>
                  <a:lnTo>
                    <a:pt x="927" y="1138"/>
                  </a:lnTo>
                  <a:lnTo>
                    <a:pt x="901" y="1144"/>
                  </a:lnTo>
                  <a:lnTo>
                    <a:pt x="895" y="1113"/>
                  </a:lnTo>
                  <a:lnTo>
                    <a:pt x="882" y="1101"/>
                  </a:lnTo>
                  <a:lnTo>
                    <a:pt x="876" y="1081"/>
                  </a:lnTo>
                  <a:lnTo>
                    <a:pt x="861" y="1077"/>
                  </a:lnTo>
                  <a:lnTo>
                    <a:pt x="847" y="1066"/>
                  </a:lnTo>
                  <a:lnTo>
                    <a:pt x="849" y="1026"/>
                  </a:lnTo>
                  <a:lnTo>
                    <a:pt x="841" y="1008"/>
                  </a:lnTo>
                  <a:lnTo>
                    <a:pt x="825" y="979"/>
                  </a:lnTo>
                  <a:lnTo>
                    <a:pt x="807" y="976"/>
                  </a:lnTo>
                  <a:lnTo>
                    <a:pt x="790" y="967"/>
                  </a:lnTo>
                  <a:lnTo>
                    <a:pt x="787" y="951"/>
                  </a:lnTo>
                  <a:lnTo>
                    <a:pt x="802" y="940"/>
                  </a:lnTo>
                  <a:lnTo>
                    <a:pt x="805" y="912"/>
                  </a:lnTo>
                  <a:lnTo>
                    <a:pt x="783" y="907"/>
                  </a:lnTo>
                  <a:lnTo>
                    <a:pt x="772" y="897"/>
                  </a:lnTo>
                  <a:lnTo>
                    <a:pt x="789" y="865"/>
                  </a:lnTo>
                  <a:lnTo>
                    <a:pt x="808" y="862"/>
                  </a:lnTo>
                  <a:lnTo>
                    <a:pt x="814" y="849"/>
                  </a:lnTo>
                  <a:lnTo>
                    <a:pt x="819" y="819"/>
                  </a:lnTo>
                  <a:lnTo>
                    <a:pt x="835" y="799"/>
                  </a:lnTo>
                  <a:lnTo>
                    <a:pt x="826" y="778"/>
                  </a:lnTo>
                  <a:lnTo>
                    <a:pt x="814" y="775"/>
                  </a:lnTo>
                  <a:lnTo>
                    <a:pt x="789" y="780"/>
                  </a:lnTo>
                  <a:lnTo>
                    <a:pt x="771" y="816"/>
                  </a:lnTo>
                  <a:lnTo>
                    <a:pt x="757" y="832"/>
                  </a:lnTo>
                  <a:lnTo>
                    <a:pt x="739" y="838"/>
                  </a:lnTo>
                  <a:lnTo>
                    <a:pt x="709" y="829"/>
                  </a:lnTo>
                  <a:lnTo>
                    <a:pt x="693" y="837"/>
                  </a:lnTo>
                  <a:lnTo>
                    <a:pt x="684" y="834"/>
                  </a:lnTo>
                  <a:lnTo>
                    <a:pt x="679" y="828"/>
                  </a:lnTo>
                  <a:lnTo>
                    <a:pt x="681" y="795"/>
                  </a:lnTo>
                  <a:lnTo>
                    <a:pt x="684" y="777"/>
                  </a:lnTo>
                  <a:lnTo>
                    <a:pt x="675" y="763"/>
                  </a:lnTo>
                  <a:lnTo>
                    <a:pt x="669" y="757"/>
                  </a:lnTo>
                  <a:lnTo>
                    <a:pt x="643" y="771"/>
                  </a:lnTo>
                  <a:lnTo>
                    <a:pt x="613" y="767"/>
                  </a:lnTo>
                  <a:lnTo>
                    <a:pt x="592" y="796"/>
                  </a:lnTo>
                  <a:lnTo>
                    <a:pt x="574" y="801"/>
                  </a:lnTo>
                  <a:lnTo>
                    <a:pt x="553" y="798"/>
                  </a:lnTo>
                  <a:lnTo>
                    <a:pt x="552" y="805"/>
                  </a:lnTo>
                  <a:lnTo>
                    <a:pt x="553" y="815"/>
                  </a:lnTo>
                  <a:lnTo>
                    <a:pt x="564" y="832"/>
                  </a:lnTo>
                  <a:lnTo>
                    <a:pt x="592" y="852"/>
                  </a:lnTo>
                  <a:lnTo>
                    <a:pt x="600" y="898"/>
                  </a:lnTo>
                  <a:lnTo>
                    <a:pt x="595" y="925"/>
                  </a:lnTo>
                  <a:lnTo>
                    <a:pt x="612" y="952"/>
                  </a:lnTo>
                  <a:lnTo>
                    <a:pt x="607" y="964"/>
                  </a:lnTo>
                  <a:lnTo>
                    <a:pt x="598" y="969"/>
                  </a:lnTo>
                  <a:lnTo>
                    <a:pt x="589" y="969"/>
                  </a:lnTo>
                  <a:lnTo>
                    <a:pt x="582" y="978"/>
                  </a:lnTo>
                  <a:lnTo>
                    <a:pt x="574" y="988"/>
                  </a:lnTo>
                  <a:lnTo>
                    <a:pt x="538" y="976"/>
                  </a:lnTo>
                  <a:lnTo>
                    <a:pt x="522" y="984"/>
                  </a:lnTo>
                  <a:lnTo>
                    <a:pt x="511" y="1003"/>
                  </a:lnTo>
                  <a:lnTo>
                    <a:pt x="490" y="1015"/>
                  </a:lnTo>
                  <a:lnTo>
                    <a:pt x="457" y="1009"/>
                  </a:lnTo>
                  <a:lnTo>
                    <a:pt x="441" y="1021"/>
                  </a:lnTo>
                  <a:lnTo>
                    <a:pt x="427" y="1029"/>
                  </a:lnTo>
                  <a:lnTo>
                    <a:pt x="412" y="1026"/>
                  </a:lnTo>
                  <a:lnTo>
                    <a:pt x="399" y="1005"/>
                  </a:lnTo>
                  <a:lnTo>
                    <a:pt x="406" y="996"/>
                  </a:lnTo>
                  <a:lnTo>
                    <a:pt x="421" y="991"/>
                  </a:lnTo>
                  <a:lnTo>
                    <a:pt x="439" y="984"/>
                  </a:lnTo>
                  <a:lnTo>
                    <a:pt x="447" y="973"/>
                  </a:lnTo>
                  <a:lnTo>
                    <a:pt x="444" y="960"/>
                  </a:lnTo>
                  <a:lnTo>
                    <a:pt x="423" y="949"/>
                  </a:lnTo>
                  <a:lnTo>
                    <a:pt x="417" y="940"/>
                  </a:lnTo>
                  <a:lnTo>
                    <a:pt x="408" y="930"/>
                  </a:lnTo>
                  <a:lnTo>
                    <a:pt x="412" y="909"/>
                  </a:lnTo>
                  <a:lnTo>
                    <a:pt x="420" y="888"/>
                  </a:lnTo>
                  <a:lnTo>
                    <a:pt x="435" y="873"/>
                  </a:lnTo>
                  <a:lnTo>
                    <a:pt x="424" y="852"/>
                  </a:lnTo>
                  <a:lnTo>
                    <a:pt x="400" y="831"/>
                  </a:lnTo>
                  <a:lnTo>
                    <a:pt x="378" y="838"/>
                  </a:lnTo>
                  <a:cubicBezTo>
                    <a:pt x="372" y="839"/>
                    <a:pt x="371" y="833"/>
                    <a:pt x="367" y="831"/>
                  </a:cubicBezTo>
                  <a:cubicBezTo>
                    <a:pt x="363" y="829"/>
                    <a:pt x="355" y="830"/>
                    <a:pt x="352" y="825"/>
                  </a:cubicBezTo>
                  <a:cubicBezTo>
                    <a:pt x="349" y="820"/>
                    <a:pt x="349" y="807"/>
                    <a:pt x="346" y="801"/>
                  </a:cubicBezTo>
                  <a:cubicBezTo>
                    <a:pt x="343" y="795"/>
                    <a:pt x="337" y="793"/>
                    <a:pt x="331" y="789"/>
                  </a:cubicBezTo>
                  <a:cubicBezTo>
                    <a:pt x="325" y="785"/>
                    <a:pt x="318" y="773"/>
                    <a:pt x="313" y="775"/>
                  </a:cubicBezTo>
                  <a:cubicBezTo>
                    <a:pt x="308" y="777"/>
                    <a:pt x="302" y="796"/>
                    <a:pt x="300" y="804"/>
                  </a:cubicBezTo>
                  <a:cubicBezTo>
                    <a:pt x="298" y="812"/>
                    <a:pt x="309" y="813"/>
                    <a:pt x="301" y="822"/>
                  </a:cubicBezTo>
                  <a:cubicBezTo>
                    <a:pt x="293" y="831"/>
                    <a:pt x="263" y="846"/>
                    <a:pt x="250" y="855"/>
                  </a:cubicBezTo>
                  <a:lnTo>
                    <a:pt x="223" y="876"/>
                  </a:lnTo>
                  <a:lnTo>
                    <a:pt x="198" y="888"/>
                  </a:lnTo>
                  <a:lnTo>
                    <a:pt x="172" y="893"/>
                  </a:lnTo>
                  <a:lnTo>
                    <a:pt x="159" y="895"/>
                  </a:lnTo>
                  <a:lnTo>
                    <a:pt x="145" y="892"/>
                  </a:lnTo>
                  <a:lnTo>
                    <a:pt x="118" y="906"/>
                  </a:lnTo>
                  <a:lnTo>
                    <a:pt x="109" y="882"/>
                  </a:lnTo>
                  <a:lnTo>
                    <a:pt x="124" y="853"/>
                  </a:lnTo>
                  <a:lnTo>
                    <a:pt x="126" y="828"/>
                  </a:lnTo>
                  <a:lnTo>
                    <a:pt x="118" y="8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7" name="Freeform 18"/>
            <p:cNvSpPr>
              <a:spLocks/>
            </p:cNvSpPr>
            <p:nvPr/>
          </p:nvSpPr>
          <p:spPr bwMode="auto">
            <a:xfrm>
              <a:off x="5992196" y="1840250"/>
              <a:ext cx="192783" cy="158110"/>
            </a:xfrm>
            <a:custGeom>
              <a:avLst/>
              <a:gdLst>
                <a:gd name="T0" fmla="*/ 2147483647 w 139"/>
                <a:gd name="T1" fmla="*/ 2147483647 h 114"/>
                <a:gd name="T2" fmla="*/ 2147483647 w 139"/>
                <a:gd name="T3" fmla="*/ 2147483647 h 114"/>
                <a:gd name="T4" fmla="*/ 2147483647 w 139"/>
                <a:gd name="T5" fmla="*/ 2147483647 h 114"/>
                <a:gd name="T6" fmla="*/ 2147483647 w 139"/>
                <a:gd name="T7" fmla="*/ 2147483647 h 114"/>
                <a:gd name="T8" fmla="*/ 2147483647 w 139"/>
                <a:gd name="T9" fmla="*/ 2147483647 h 114"/>
                <a:gd name="T10" fmla="*/ 2147483647 w 139"/>
                <a:gd name="T11" fmla="*/ 2147483647 h 114"/>
                <a:gd name="T12" fmla="*/ 2147483647 w 139"/>
                <a:gd name="T13" fmla="*/ 2147483647 h 114"/>
                <a:gd name="T14" fmla="*/ 2147483647 w 139"/>
                <a:gd name="T15" fmla="*/ 2147483647 h 114"/>
                <a:gd name="T16" fmla="*/ 2147483647 w 139"/>
                <a:gd name="T17" fmla="*/ 2147483647 h 114"/>
                <a:gd name="T18" fmla="*/ 2147483647 w 139"/>
                <a:gd name="T19" fmla="*/ 2147483647 h 114"/>
                <a:gd name="T20" fmla="*/ 2147483647 w 139"/>
                <a:gd name="T21" fmla="*/ 2147483647 h 114"/>
                <a:gd name="T22" fmla="*/ 2147483647 w 139"/>
                <a:gd name="T23" fmla="*/ 2147483647 h 114"/>
                <a:gd name="T24" fmla="*/ 2147483647 w 139"/>
                <a:gd name="T25" fmla="*/ 2147483647 h 114"/>
                <a:gd name="T26" fmla="*/ 2147483647 w 139"/>
                <a:gd name="T27" fmla="*/ 2147483647 h 114"/>
                <a:gd name="T28" fmla="*/ 2147483647 w 139"/>
                <a:gd name="T29" fmla="*/ 2147483647 h 114"/>
                <a:gd name="T30" fmla="*/ 0 w 139"/>
                <a:gd name="T31" fmla="*/ 0 h 114"/>
                <a:gd name="T32" fmla="*/ 2147483647 w 139"/>
                <a:gd name="T33" fmla="*/ 2147483647 h 114"/>
                <a:gd name="T34" fmla="*/ 2147483647 w 139"/>
                <a:gd name="T35" fmla="*/ 2147483647 h 114"/>
                <a:gd name="T36" fmla="*/ 2147483647 w 139"/>
                <a:gd name="T37" fmla="*/ 2147483647 h 114"/>
                <a:gd name="T38" fmla="*/ 2147483647 w 139"/>
                <a:gd name="T39" fmla="*/ 2147483647 h 114"/>
                <a:gd name="T40" fmla="*/ 2147483647 w 139"/>
                <a:gd name="T41" fmla="*/ 2147483647 h 114"/>
                <a:gd name="T42" fmla="*/ 2147483647 w 139"/>
                <a:gd name="T43" fmla="*/ 2147483647 h 114"/>
                <a:gd name="T44" fmla="*/ 2147483647 w 139"/>
                <a:gd name="T45" fmla="*/ 2147483647 h 11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39" h="114">
                  <a:moveTo>
                    <a:pt x="132" y="39"/>
                  </a:moveTo>
                  <a:lnTo>
                    <a:pt x="132" y="56"/>
                  </a:lnTo>
                  <a:lnTo>
                    <a:pt x="138" y="72"/>
                  </a:lnTo>
                  <a:lnTo>
                    <a:pt x="139" y="96"/>
                  </a:lnTo>
                  <a:lnTo>
                    <a:pt x="135" y="105"/>
                  </a:lnTo>
                  <a:lnTo>
                    <a:pt x="123" y="110"/>
                  </a:lnTo>
                  <a:lnTo>
                    <a:pt x="100" y="114"/>
                  </a:lnTo>
                  <a:lnTo>
                    <a:pt x="73" y="111"/>
                  </a:lnTo>
                  <a:lnTo>
                    <a:pt x="64" y="98"/>
                  </a:lnTo>
                  <a:lnTo>
                    <a:pt x="66" y="78"/>
                  </a:lnTo>
                  <a:lnTo>
                    <a:pt x="66" y="68"/>
                  </a:lnTo>
                  <a:lnTo>
                    <a:pt x="39" y="53"/>
                  </a:lnTo>
                  <a:lnTo>
                    <a:pt x="30" y="38"/>
                  </a:lnTo>
                  <a:lnTo>
                    <a:pt x="16" y="26"/>
                  </a:lnTo>
                  <a:lnTo>
                    <a:pt x="3" y="12"/>
                  </a:lnTo>
                  <a:lnTo>
                    <a:pt x="0" y="0"/>
                  </a:lnTo>
                  <a:lnTo>
                    <a:pt x="21" y="8"/>
                  </a:lnTo>
                  <a:lnTo>
                    <a:pt x="45" y="18"/>
                  </a:lnTo>
                  <a:lnTo>
                    <a:pt x="72" y="30"/>
                  </a:lnTo>
                  <a:lnTo>
                    <a:pt x="87" y="41"/>
                  </a:lnTo>
                  <a:lnTo>
                    <a:pt x="100" y="41"/>
                  </a:lnTo>
                  <a:lnTo>
                    <a:pt x="117" y="39"/>
                  </a:lnTo>
                  <a:lnTo>
                    <a:pt x="132" y="3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8" name="Freeform 21"/>
            <p:cNvSpPr>
              <a:spLocks/>
            </p:cNvSpPr>
            <p:nvPr/>
          </p:nvSpPr>
          <p:spPr bwMode="auto">
            <a:xfrm>
              <a:off x="6533098" y="1449137"/>
              <a:ext cx="312058" cy="262129"/>
            </a:xfrm>
            <a:custGeom>
              <a:avLst/>
              <a:gdLst>
                <a:gd name="T0" fmla="*/ 0 w 225"/>
                <a:gd name="T1" fmla="*/ 2147483647 h 189"/>
                <a:gd name="T2" fmla="*/ 2147483647 w 225"/>
                <a:gd name="T3" fmla="*/ 2147483647 h 189"/>
                <a:gd name="T4" fmla="*/ 2147483647 w 225"/>
                <a:gd name="T5" fmla="*/ 2147483647 h 189"/>
                <a:gd name="T6" fmla="*/ 2147483647 w 225"/>
                <a:gd name="T7" fmla="*/ 2147483647 h 189"/>
                <a:gd name="T8" fmla="*/ 2147483647 w 225"/>
                <a:gd name="T9" fmla="*/ 2147483647 h 189"/>
                <a:gd name="T10" fmla="*/ 2147483647 w 225"/>
                <a:gd name="T11" fmla="*/ 2147483647 h 189"/>
                <a:gd name="T12" fmla="*/ 2147483647 w 225"/>
                <a:gd name="T13" fmla="*/ 2147483647 h 189"/>
                <a:gd name="T14" fmla="*/ 2147483647 w 225"/>
                <a:gd name="T15" fmla="*/ 2147483647 h 189"/>
                <a:gd name="T16" fmla="*/ 2147483647 w 225"/>
                <a:gd name="T17" fmla="*/ 2147483647 h 189"/>
                <a:gd name="T18" fmla="*/ 2147483647 w 225"/>
                <a:gd name="T19" fmla="*/ 2147483647 h 189"/>
                <a:gd name="T20" fmla="*/ 2147483647 w 225"/>
                <a:gd name="T21" fmla="*/ 2147483647 h 189"/>
                <a:gd name="T22" fmla="*/ 2147483647 w 225"/>
                <a:gd name="T23" fmla="*/ 0 h 189"/>
                <a:gd name="T24" fmla="*/ 2147483647 w 225"/>
                <a:gd name="T25" fmla="*/ 2147483647 h 189"/>
                <a:gd name="T26" fmla="*/ 2147483647 w 225"/>
                <a:gd name="T27" fmla="*/ 2147483647 h 189"/>
                <a:gd name="T28" fmla="*/ 2147483647 w 225"/>
                <a:gd name="T29" fmla="*/ 2147483647 h 189"/>
                <a:gd name="T30" fmla="*/ 2147483647 w 225"/>
                <a:gd name="T31" fmla="*/ 2147483647 h 189"/>
                <a:gd name="T32" fmla="*/ 2147483647 w 225"/>
                <a:gd name="T33" fmla="*/ 2147483647 h 189"/>
                <a:gd name="T34" fmla="*/ 2147483647 w 225"/>
                <a:gd name="T35" fmla="*/ 2147483647 h 189"/>
                <a:gd name="T36" fmla="*/ 2147483647 w 225"/>
                <a:gd name="T37" fmla="*/ 2147483647 h 189"/>
                <a:gd name="T38" fmla="*/ 2147483647 w 225"/>
                <a:gd name="T39" fmla="*/ 2147483647 h 189"/>
                <a:gd name="T40" fmla="*/ 2147483647 w 225"/>
                <a:gd name="T41" fmla="*/ 2147483647 h 189"/>
                <a:gd name="T42" fmla="*/ 2147483647 w 225"/>
                <a:gd name="T43" fmla="*/ 2147483647 h 189"/>
                <a:gd name="T44" fmla="*/ 2147483647 w 225"/>
                <a:gd name="T45" fmla="*/ 2147483647 h 189"/>
                <a:gd name="T46" fmla="*/ 2147483647 w 225"/>
                <a:gd name="T47" fmla="*/ 2147483647 h 189"/>
                <a:gd name="T48" fmla="*/ 2147483647 w 225"/>
                <a:gd name="T49" fmla="*/ 2147483647 h 189"/>
                <a:gd name="T50" fmla="*/ 2147483647 w 225"/>
                <a:gd name="T51" fmla="*/ 2147483647 h 189"/>
                <a:gd name="T52" fmla="*/ 2147483647 w 225"/>
                <a:gd name="T53" fmla="*/ 2147483647 h 189"/>
                <a:gd name="T54" fmla="*/ 2147483647 w 225"/>
                <a:gd name="T55" fmla="*/ 2147483647 h 189"/>
                <a:gd name="T56" fmla="*/ 2147483647 w 225"/>
                <a:gd name="T57" fmla="*/ 2147483647 h 189"/>
                <a:gd name="T58" fmla="*/ 2147483647 w 225"/>
                <a:gd name="T59" fmla="*/ 2147483647 h 189"/>
                <a:gd name="T60" fmla="*/ 2147483647 w 225"/>
                <a:gd name="T61" fmla="*/ 2147483647 h 189"/>
                <a:gd name="T62" fmla="*/ 2147483647 w 225"/>
                <a:gd name="T63" fmla="*/ 2147483647 h 189"/>
                <a:gd name="T64" fmla="*/ 2147483647 w 225"/>
                <a:gd name="T65" fmla="*/ 2147483647 h 189"/>
                <a:gd name="T66" fmla="*/ 2147483647 w 225"/>
                <a:gd name="T67" fmla="*/ 2147483647 h 189"/>
                <a:gd name="T68" fmla="*/ 2147483647 w 225"/>
                <a:gd name="T69" fmla="*/ 2147483647 h 189"/>
                <a:gd name="T70" fmla="*/ 2147483647 w 225"/>
                <a:gd name="T71" fmla="*/ 2147483647 h 189"/>
                <a:gd name="T72" fmla="*/ 2147483647 w 225"/>
                <a:gd name="T73" fmla="*/ 2147483647 h 189"/>
                <a:gd name="T74" fmla="*/ 0 w 225"/>
                <a:gd name="T75" fmla="*/ 2147483647 h 18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25" h="189">
                  <a:moveTo>
                    <a:pt x="0" y="94"/>
                  </a:moveTo>
                  <a:lnTo>
                    <a:pt x="22" y="80"/>
                  </a:lnTo>
                  <a:lnTo>
                    <a:pt x="25" y="54"/>
                  </a:lnTo>
                  <a:lnTo>
                    <a:pt x="42" y="62"/>
                  </a:lnTo>
                  <a:lnTo>
                    <a:pt x="51" y="75"/>
                  </a:lnTo>
                  <a:lnTo>
                    <a:pt x="64" y="57"/>
                  </a:lnTo>
                  <a:lnTo>
                    <a:pt x="69" y="43"/>
                  </a:lnTo>
                  <a:lnTo>
                    <a:pt x="90" y="42"/>
                  </a:lnTo>
                  <a:lnTo>
                    <a:pt x="102" y="27"/>
                  </a:lnTo>
                  <a:lnTo>
                    <a:pt x="120" y="30"/>
                  </a:lnTo>
                  <a:lnTo>
                    <a:pt x="126" y="12"/>
                  </a:lnTo>
                  <a:lnTo>
                    <a:pt x="145" y="0"/>
                  </a:lnTo>
                  <a:lnTo>
                    <a:pt x="160" y="3"/>
                  </a:lnTo>
                  <a:lnTo>
                    <a:pt x="157" y="24"/>
                  </a:lnTo>
                  <a:lnTo>
                    <a:pt x="169" y="47"/>
                  </a:lnTo>
                  <a:lnTo>
                    <a:pt x="162" y="60"/>
                  </a:lnTo>
                  <a:lnTo>
                    <a:pt x="154" y="74"/>
                  </a:lnTo>
                  <a:lnTo>
                    <a:pt x="153" y="86"/>
                  </a:lnTo>
                  <a:lnTo>
                    <a:pt x="172" y="93"/>
                  </a:lnTo>
                  <a:lnTo>
                    <a:pt x="193" y="109"/>
                  </a:lnTo>
                  <a:lnTo>
                    <a:pt x="210" y="115"/>
                  </a:lnTo>
                  <a:lnTo>
                    <a:pt x="220" y="126"/>
                  </a:lnTo>
                  <a:lnTo>
                    <a:pt x="223" y="138"/>
                  </a:lnTo>
                  <a:lnTo>
                    <a:pt x="225" y="149"/>
                  </a:lnTo>
                  <a:lnTo>
                    <a:pt x="205" y="144"/>
                  </a:lnTo>
                  <a:lnTo>
                    <a:pt x="201" y="136"/>
                  </a:lnTo>
                  <a:lnTo>
                    <a:pt x="174" y="139"/>
                  </a:lnTo>
                  <a:lnTo>
                    <a:pt x="201" y="168"/>
                  </a:lnTo>
                  <a:lnTo>
                    <a:pt x="171" y="189"/>
                  </a:lnTo>
                  <a:lnTo>
                    <a:pt x="141" y="177"/>
                  </a:lnTo>
                  <a:lnTo>
                    <a:pt x="126" y="153"/>
                  </a:lnTo>
                  <a:lnTo>
                    <a:pt x="100" y="165"/>
                  </a:lnTo>
                  <a:lnTo>
                    <a:pt x="79" y="163"/>
                  </a:lnTo>
                  <a:lnTo>
                    <a:pt x="60" y="154"/>
                  </a:lnTo>
                  <a:lnTo>
                    <a:pt x="39" y="142"/>
                  </a:lnTo>
                  <a:lnTo>
                    <a:pt x="25" y="124"/>
                  </a:lnTo>
                  <a:lnTo>
                    <a:pt x="13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199" name="Freeform 22"/>
            <p:cNvSpPr>
              <a:spLocks/>
            </p:cNvSpPr>
            <p:nvPr/>
          </p:nvSpPr>
          <p:spPr bwMode="auto">
            <a:xfrm>
              <a:off x="6953337" y="845822"/>
              <a:ext cx="1757238" cy="1074870"/>
            </a:xfrm>
            <a:custGeom>
              <a:avLst/>
              <a:gdLst>
                <a:gd name="T0" fmla="*/ 2147483647 w 1267"/>
                <a:gd name="T1" fmla="*/ 2147483647 h 775"/>
                <a:gd name="T2" fmla="*/ 2147483647 w 1267"/>
                <a:gd name="T3" fmla="*/ 2147483647 h 775"/>
                <a:gd name="T4" fmla="*/ 2147483647 w 1267"/>
                <a:gd name="T5" fmla="*/ 2147483647 h 775"/>
                <a:gd name="T6" fmla="*/ 2147483647 w 1267"/>
                <a:gd name="T7" fmla="*/ 2147483647 h 775"/>
                <a:gd name="T8" fmla="*/ 2147483647 w 1267"/>
                <a:gd name="T9" fmla="*/ 2147483647 h 775"/>
                <a:gd name="T10" fmla="*/ 2147483647 w 1267"/>
                <a:gd name="T11" fmla="*/ 2147483647 h 775"/>
                <a:gd name="T12" fmla="*/ 2147483647 w 1267"/>
                <a:gd name="T13" fmla="*/ 2147483647 h 775"/>
                <a:gd name="T14" fmla="*/ 2147483647 w 1267"/>
                <a:gd name="T15" fmla="*/ 2147483647 h 775"/>
                <a:gd name="T16" fmla="*/ 2147483647 w 1267"/>
                <a:gd name="T17" fmla="*/ 0 h 775"/>
                <a:gd name="T18" fmla="*/ 2147483647 w 1267"/>
                <a:gd name="T19" fmla="*/ 2147483647 h 775"/>
                <a:gd name="T20" fmla="*/ 2147483647 w 1267"/>
                <a:gd name="T21" fmla="*/ 2147483647 h 775"/>
                <a:gd name="T22" fmla="*/ 2147483647 w 1267"/>
                <a:gd name="T23" fmla="*/ 2147483647 h 775"/>
                <a:gd name="T24" fmla="*/ 2147483647 w 1267"/>
                <a:gd name="T25" fmla="*/ 2147483647 h 775"/>
                <a:gd name="T26" fmla="*/ 2147483647 w 1267"/>
                <a:gd name="T27" fmla="*/ 2147483647 h 775"/>
                <a:gd name="T28" fmla="*/ 2147483647 w 1267"/>
                <a:gd name="T29" fmla="*/ 2147483647 h 775"/>
                <a:gd name="T30" fmla="*/ 2147483647 w 1267"/>
                <a:gd name="T31" fmla="*/ 2147483647 h 775"/>
                <a:gd name="T32" fmla="*/ 2147483647 w 1267"/>
                <a:gd name="T33" fmla="*/ 2147483647 h 775"/>
                <a:gd name="T34" fmla="*/ 2147483647 w 1267"/>
                <a:gd name="T35" fmla="*/ 2147483647 h 775"/>
                <a:gd name="T36" fmla="*/ 2147483647 w 1267"/>
                <a:gd name="T37" fmla="*/ 2147483647 h 775"/>
                <a:gd name="T38" fmla="*/ 2147483647 w 1267"/>
                <a:gd name="T39" fmla="*/ 2147483647 h 775"/>
                <a:gd name="T40" fmla="*/ 2147483647 w 1267"/>
                <a:gd name="T41" fmla="*/ 2147483647 h 775"/>
                <a:gd name="T42" fmla="*/ 2147483647 w 1267"/>
                <a:gd name="T43" fmla="*/ 2147483647 h 775"/>
                <a:gd name="T44" fmla="*/ 2147483647 w 1267"/>
                <a:gd name="T45" fmla="*/ 2147483647 h 775"/>
                <a:gd name="T46" fmla="*/ 2147483647 w 1267"/>
                <a:gd name="T47" fmla="*/ 2147483647 h 775"/>
                <a:gd name="T48" fmla="*/ 2147483647 w 1267"/>
                <a:gd name="T49" fmla="*/ 2147483647 h 775"/>
                <a:gd name="T50" fmla="*/ 2147483647 w 1267"/>
                <a:gd name="T51" fmla="*/ 2147483647 h 775"/>
                <a:gd name="T52" fmla="*/ 2147483647 w 1267"/>
                <a:gd name="T53" fmla="*/ 2147483647 h 775"/>
                <a:gd name="T54" fmla="*/ 2147483647 w 1267"/>
                <a:gd name="T55" fmla="*/ 2147483647 h 775"/>
                <a:gd name="T56" fmla="*/ 2147483647 w 1267"/>
                <a:gd name="T57" fmla="*/ 2147483647 h 775"/>
                <a:gd name="T58" fmla="*/ 2147483647 w 1267"/>
                <a:gd name="T59" fmla="*/ 2147483647 h 775"/>
                <a:gd name="T60" fmla="*/ 2147483647 w 1267"/>
                <a:gd name="T61" fmla="*/ 2147483647 h 775"/>
                <a:gd name="T62" fmla="*/ 2147483647 w 1267"/>
                <a:gd name="T63" fmla="*/ 2147483647 h 775"/>
                <a:gd name="T64" fmla="*/ 2147483647 w 1267"/>
                <a:gd name="T65" fmla="*/ 2147483647 h 775"/>
                <a:gd name="T66" fmla="*/ 2147483647 w 1267"/>
                <a:gd name="T67" fmla="*/ 2147483647 h 775"/>
                <a:gd name="T68" fmla="*/ 2147483647 w 1267"/>
                <a:gd name="T69" fmla="*/ 2147483647 h 775"/>
                <a:gd name="T70" fmla="*/ 2147483647 w 1267"/>
                <a:gd name="T71" fmla="*/ 2147483647 h 775"/>
                <a:gd name="T72" fmla="*/ 2147483647 w 1267"/>
                <a:gd name="T73" fmla="*/ 2147483647 h 775"/>
                <a:gd name="T74" fmla="*/ 2147483647 w 1267"/>
                <a:gd name="T75" fmla="*/ 2147483647 h 775"/>
                <a:gd name="T76" fmla="*/ 2147483647 w 1267"/>
                <a:gd name="T77" fmla="*/ 2147483647 h 775"/>
                <a:gd name="T78" fmla="*/ 2147483647 w 1267"/>
                <a:gd name="T79" fmla="*/ 2147483647 h 775"/>
                <a:gd name="T80" fmla="*/ 2147483647 w 1267"/>
                <a:gd name="T81" fmla="*/ 2147483647 h 775"/>
                <a:gd name="T82" fmla="*/ 2147483647 w 1267"/>
                <a:gd name="T83" fmla="*/ 2147483647 h 775"/>
                <a:gd name="T84" fmla="*/ 2147483647 w 1267"/>
                <a:gd name="T85" fmla="*/ 2147483647 h 775"/>
                <a:gd name="T86" fmla="*/ 2147483647 w 1267"/>
                <a:gd name="T87" fmla="*/ 2147483647 h 77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267" h="775">
                  <a:moveTo>
                    <a:pt x="97" y="453"/>
                  </a:moveTo>
                  <a:lnTo>
                    <a:pt x="72" y="447"/>
                  </a:lnTo>
                  <a:lnTo>
                    <a:pt x="49" y="421"/>
                  </a:lnTo>
                  <a:lnTo>
                    <a:pt x="40" y="366"/>
                  </a:lnTo>
                  <a:lnTo>
                    <a:pt x="64" y="334"/>
                  </a:lnTo>
                  <a:lnTo>
                    <a:pt x="82" y="333"/>
                  </a:lnTo>
                  <a:lnTo>
                    <a:pt x="99" y="327"/>
                  </a:lnTo>
                  <a:lnTo>
                    <a:pt x="100" y="309"/>
                  </a:lnTo>
                  <a:lnTo>
                    <a:pt x="141" y="267"/>
                  </a:lnTo>
                  <a:lnTo>
                    <a:pt x="187" y="277"/>
                  </a:lnTo>
                  <a:lnTo>
                    <a:pt x="204" y="294"/>
                  </a:lnTo>
                  <a:lnTo>
                    <a:pt x="216" y="316"/>
                  </a:lnTo>
                  <a:lnTo>
                    <a:pt x="250" y="322"/>
                  </a:lnTo>
                  <a:lnTo>
                    <a:pt x="273" y="333"/>
                  </a:lnTo>
                  <a:lnTo>
                    <a:pt x="283" y="315"/>
                  </a:lnTo>
                  <a:lnTo>
                    <a:pt x="288" y="292"/>
                  </a:lnTo>
                  <a:lnTo>
                    <a:pt x="297" y="245"/>
                  </a:lnTo>
                  <a:lnTo>
                    <a:pt x="337" y="201"/>
                  </a:lnTo>
                  <a:lnTo>
                    <a:pt x="369" y="191"/>
                  </a:lnTo>
                  <a:lnTo>
                    <a:pt x="397" y="195"/>
                  </a:lnTo>
                  <a:lnTo>
                    <a:pt x="450" y="180"/>
                  </a:lnTo>
                  <a:lnTo>
                    <a:pt x="496" y="162"/>
                  </a:lnTo>
                  <a:lnTo>
                    <a:pt x="511" y="135"/>
                  </a:lnTo>
                  <a:lnTo>
                    <a:pt x="549" y="101"/>
                  </a:lnTo>
                  <a:lnTo>
                    <a:pt x="574" y="85"/>
                  </a:lnTo>
                  <a:lnTo>
                    <a:pt x="582" y="58"/>
                  </a:lnTo>
                  <a:lnTo>
                    <a:pt x="613" y="0"/>
                  </a:lnTo>
                  <a:lnTo>
                    <a:pt x="645" y="19"/>
                  </a:lnTo>
                  <a:lnTo>
                    <a:pt x="706" y="15"/>
                  </a:lnTo>
                  <a:lnTo>
                    <a:pt x="751" y="21"/>
                  </a:lnTo>
                  <a:lnTo>
                    <a:pt x="769" y="19"/>
                  </a:lnTo>
                  <a:lnTo>
                    <a:pt x="809" y="107"/>
                  </a:lnTo>
                  <a:lnTo>
                    <a:pt x="879" y="151"/>
                  </a:lnTo>
                  <a:lnTo>
                    <a:pt x="885" y="171"/>
                  </a:lnTo>
                  <a:lnTo>
                    <a:pt x="906" y="159"/>
                  </a:lnTo>
                  <a:lnTo>
                    <a:pt x="915" y="189"/>
                  </a:lnTo>
                  <a:lnTo>
                    <a:pt x="928" y="210"/>
                  </a:lnTo>
                  <a:lnTo>
                    <a:pt x="946" y="193"/>
                  </a:lnTo>
                  <a:lnTo>
                    <a:pt x="981" y="177"/>
                  </a:lnTo>
                  <a:lnTo>
                    <a:pt x="1008" y="154"/>
                  </a:lnTo>
                  <a:lnTo>
                    <a:pt x="1050" y="165"/>
                  </a:lnTo>
                  <a:lnTo>
                    <a:pt x="1087" y="204"/>
                  </a:lnTo>
                  <a:lnTo>
                    <a:pt x="1138" y="237"/>
                  </a:lnTo>
                  <a:lnTo>
                    <a:pt x="1182" y="289"/>
                  </a:lnTo>
                  <a:lnTo>
                    <a:pt x="1180" y="325"/>
                  </a:lnTo>
                  <a:lnTo>
                    <a:pt x="1131" y="316"/>
                  </a:lnTo>
                  <a:lnTo>
                    <a:pt x="1053" y="347"/>
                  </a:lnTo>
                  <a:lnTo>
                    <a:pt x="1129" y="381"/>
                  </a:lnTo>
                  <a:lnTo>
                    <a:pt x="1165" y="396"/>
                  </a:lnTo>
                  <a:lnTo>
                    <a:pt x="1197" y="378"/>
                  </a:lnTo>
                  <a:lnTo>
                    <a:pt x="1194" y="411"/>
                  </a:lnTo>
                  <a:lnTo>
                    <a:pt x="1224" y="456"/>
                  </a:lnTo>
                  <a:lnTo>
                    <a:pt x="1218" y="501"/>
                  </a:lnTo>
                  <a:lnTo>
                    <a:pt x="1246" y="532"/>
                  </a:lnTo>
                  <a:lnTo>
                    <a:pt x="1245" y="555"/>
                  </a:lnTo>
                  <a:lnTo>
                    <a:pt x="1267" y="621"/>
                  </a:lnTo>
                  <a:lnTo>
                    <a:pt x="1243" y="625"/>
                  </a:lnTo>
                  <a:lnTo>
                    <a:pt x="1227" y="648"/>
                  </a:lnTo>
                  <a:lnTo>
                    <a:pt x="1203" y="659"/>
                  </a:lnTo>
                  <a:lnTo>
                    <a:pt x="1182" y="658"/>
                  </a:lnTo>
                  <a:lnTo>
                    <a:pt x="1165" y="649"/>
                  </a:lnTo>
                  <a:lnTo>
                    <a:pt x="1170" y="636"/>
                  </a:lnTo>
                  <a:lnTo>
                    <a:pt x="1194" y="613"/>
                  </a:lnTo>
                  <a:lnTo>
                    <a:pt x="1210" y="591"/>
                  </a:lnTo>
                  <a:lnTo>
                    <a:pt x="1206" y="568"/>
                  </a:lnTo>
                  <a:lnTo>
                    <a:pt x="1197" y="556"/>
                  </a:lnTo>
                  <a:lnTo>
                    <a:pt x="1185" y="564"/>
                  </a:lnTo>
                  <a:lnTo>
                    <a:pt x="1170" y="553"/>
                  </a:lnTo>
                  <a:lnTo>
                    <a:pt x="1158" y="564"/>
                  </a:lnTo>
                  <a:lnTo>
                    <a:pt x="1141" y="568"/>
                  </a:lnTo>
                  <a:lnTo>
                    <a:pt x="1119" y="562"/>
                  </a:lnTo>
                  <a:lnTo>
                    <a:pt x="1107" y="568"/>
                  </a:lnTo>
                  <a:lnTo>
                    <a:pt x="1099" y="552"/>
                  </a:lnTo>
                  <a:lnTo>
                    <a:pt x="1084" y="523"/>
                  </a:lnTo>
                  <a:lnTo>
                    <a:pt x="1072" y="517"/>
                  </a:lnTo>
                  <a:lnTo>
                    <a:pt x="1051" y="493"/>
                  </a:lnTo>
                  <a:lnTo>
                    <a:pt x="1042" y="513"/>
                  </a:lnTo>
                  <a:lnTo>
                    <a:pt x="1056" y="528"/>
                  </a:lnTo>
                  <a:lnTo>
                    <a:pt x="1054" y="544"/>
                  </a:lnTo>
                  <a:lnTo>
                    <a:pt x="1032" y="537"/>
                  </a:lnTo>
                  <a:lnTo>
                    <a:pt x="1018" y="553"/>
                  </a:lnTo>
                  <a:lnTo>
                    <a:pt x="982" y="588"/>
                  </a:lnTo>
                  <a:lnTo>
                    <a:pt x="972" y="589"/>
                  </a:lnTo>
                  <a:lnTo>
                    <a:pt x="976" y="604"/>
                  </a:lnTo>
                  <a:lnTo>
                    <a:pt x="961" y="606"/>
                  </a:lnTo>
                  <a:lnTo>
                    <a:pt x="960" y="636"/>
                  </a:lnTo>
                  <a:lnTo>
                    <a:pt x="930" y="675"/>
                  </a:lnTo>
                  <a:lnTo>
                    <a:pt x="912" y="658"/>
                  </a:lnTo>
                  <a:lnTo>
                    <a:pt x="887" y="663"/>
                  </a:lnTo>
                  <a:lnTo>
                    <a:pt x="874" y="690"/>
                  </a:lnTo>
                  <a:lnTo>
                    <a:pt x="852" y="679"/>
                  </a:lnTo>
                  <a:lnTo>
                    <a:pt x="796" y="721"/>
                  </a:lnTo>
                  <a:lnTo>
                    <a:pt x="783" y="709"/>
                  </a:lnTo>
                  <a:lnTo>
                    <a:pt x="763" y="720"/>
                  </a:lnTo>
                  <a:lnTo>
                    <a:pt x="744" y="709"/>
                  </a:lnTo>
                  <a:lnTo>
                    <a:pt x="720" y="721"/>
                  </a:lnTo>
                  <a:lnTo>
                    <a:pt x="717" y="691"/>
                  </a:lnTo>
                  <a:lnTo>
                    <a:pt x="696" y="696"/>
                  </a:lnTo>
                  <a:lnTo>
                    <a:pt x="684" y="684"/>
                  </a:lnTo>
                  <a:lnTo>
                    <a:pt x="660" y="693"/>
                  </a:lnTo>
                  <a:lnTo>
                    <a:pt x="643" y="678"/>
                  </a:lnTo>
                  <a:lnTo>
                    <a:pt x="615" y="682"/>
                  </a:lnTo>
                  <a:lnTo>
                    <a:pt x="595" y="657"/>
                  </a:lnTo>
                  <a:lnTo>
                    <a:pt x="570" y="646"/>
                  </a:lnTo>
                  <a:lnTo>
                    <a:pt x="550" y="649"/>
                  </a:lnTo>
                  <a:lnTo>
                    <a:pt x="535" y="639"/>
                  </a:lnTo>
                  <a:lnTo>
                    <a:pt x="517" y="639"/>
                  </a:lnTo>
                  <a:lnTo>
                    <a:pt x="496" y="631"/>
                  </a:lnTo>
                  <a:lnTo>
                    <a:pt x="472" y="639"/>
                  </a:lnTo>
                  <a:lnTo>
                    <a:pt x="471" y="663"/>
                  </a:lnTo>
                  <a:lnTo>
                    <a:pt x="442" y="678"/>
                  </a:lnTo>
                  <a:lnTo>
                    <a:pt x="409" y="708"/>
                  </a:lnTo>
                  <a:lnTo>
                    <a:pt x="375" y="717"/>
                  </a:lnTo>
                  <a:lnTo>
                    <a:pt x="358" y="702"/>
                  </a:lnTo>
                  <a:lnTo>
                    <a:pt x="316" y="717"/>
                  </a:lnTo>
                  <a:lnTo>
                    <a:pt x="318" y="745"/>
                  </a:lnTo>
                  <a:lnTo>
                    <a:pt x="306" y="763"/>
                  </a:lnTo>
                  <a:lnTo>
                    <a:pt x="273" y="763"/>
                  </a:lnTo>
                  <a:lnTo>
                    <a:pt x="246" y="775"/>
                  </a:lnTo>
                  <a:lnTo>
                    <a:pt x="220" y="771"/>
                  </a:lnTo>
                  <a:lnTo>
                    <a:pt x="149" y="707"/>
                  </a:lnTo>
                  <a:lnTo>
                    <a:pt x="136" y="673"/>
                  </a:lnTo>
                  <a:lnTo>
                    <a:pt x="112" y="646"/>
                  </a:lnTo>
                  <a:lnTo>
                    <a:pt x="60" y="667"/>
                  </a:lnTo>
                  <a:lnTo>
                    <a:pt x="43" y="648"/>
                  </a:lnTo>
                  <a:lnTo>
                    <a:pt x="1" y="637"/>
                  </a:lnTo>
                  <a:lnTo>
                    <a:pt x="0" y="598"/>
                  </a:lnTo>
                  <a:lnTo>
                    <a:pt x="30" y="586"/>
                  </a:lnTo>
                  <a:lnTo>
                    <a:pt x="63" y="558"/>
                  </a:lnTo>
                  <a:lnTo>
                    <a:pt x="66" y="525"/>
                  </a:lnTo>
                  <a:lnTo>
                    <a:pt x="97" y="514"/>
                  </a:lnTo>
                  <a:lnTo>
                    <a:pt x="111" y="478"/>
                  </a:lnTo>
                  <a:lnTo>
                    <a:pt x="97" y="45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0" name="Freeform 24"/>
            <p:cNvSpPr>
              <a:spLocks/>
            </p:cNvSpPr>
            <p:nvPr/>
          </p:nvSpPr>
          <p:spPr bwMode="auto">
            <a:xfrm>
              <a:off x="8044850" y="671069"/>
              <a:ext cx="307898" cy="363375"/>
            </a:xfrm>
            <a:custGeom>
              <a:avLst/>
              <a:gdLst>
                <a:gd name="T0" fmla="*/ 2147483647 w 222"/>
                <a:gd name="T1" fmla="*/ 2147483647 h 262"/>
                <a:gd name="T2" fmla="*/ 2147483647 w 222"/>
                <a:gd name="T3" fmla="*/ 2147483647 h 262"/>
                <a:gd name="T4" fmla="*/ 2147483647 w 222"/>
                <a:gd name="T5" fmla="*/ 2147483647 h 262"/>
                <a:gd name="T6" fmla="*/ 2147483647 w 222"/>
                <a:gd name="T7" fmla="*/ 2147483647 h 262"/>
                <a:gd name="T8" fmla="*/ 2147483647 w 222"/>
                <a:gd name="T9" fmla="*/ 2147483647 h 262"/>
                <a:gd name="T10" fmla="*/ 2147483647 w 222"/>
                <a:gd name="T11" fmla="*/ 2147483647 h 262"/>
                <a:gd name="T12" fmla="*/ 2147483647 w 222"/>
                <a:gd name="T13" fmla="*/ 2147483647 h 262"/>
                <a:gd name="T14" fmla="*/ 2147483647 w 222"/>
                <a:gd name="T15" fmla="*/ 2147483647 h 262"/>
                <a:gd name="T16" fmla="*/ 2147483647 w 222"/>
                <a:gd name="T17" fmla="*/ 2147483647 h 262"/>
                <a:gd name="T18" fmla="*/ 2147483647 w 222"/>
                <a:gd name="T19" fmla="*/ 2147483647 h 262"/>
                <a:gd name="T20" fmla="*/ 2147483647 w 222"/>
                <a:gd name="T21" fmla="*/ 0 h 262"/>
                <a:gd name="T22" fmla="*/ 2147483647 w 222"/>
                <a:gd name="T23" fmla="*/ 2147483647 h 262"/>
                <a:gd name="T24" fmla="*/ 2147483647 w 222"/>
                <a:gd name="T25" fmla="*/ 2147483647 h 262"/>
                <a:gd name="T26" fmla="*/ 2147483647 w 222"/>
                <a:gd name="T27" fmla="*/ 2147483647 h 262"/>
                <a:gd name="T28" fmla="*/ 2147483647 w 222"/>
                <a:gd name="T29" fmla="*/ 2147483647 h 262"/>
                <a:gd name="T30" fmla="*/ 2147483647 w 222"/>
                <a:gd name="T31" fmla="*/ 2147483647 h 262"/>
                <a:gd name="T32" fmla="*/ 2147483647 w 222"/>
                <a:gd name="T33" fmla="*/ 2147483647 h 262"/>
                <a:gd name="T34" fmla="*/ 2147483647 w 222"/>
                <a:gd name="T35" fmla="*/ 2147483647 h 262"/>
                <a:gd name="T36" fmla="*/ 2147483647 w 222"/>
                <a:gd name="T37" fmla="*/ 2147483647 h 262"/>
                <a:gd name="T38" fmla="*/ 2147483647 w 222"/>
                <a:gd name="T39" fmla="*/ 2147483647 h 262"/>
                <a:gd name="T40" fmla="*/ 2147483647 w 222"/>
                <a:gd name="T41" fmla="*/ 2147483647 h 262"/>
                <a:gd name="T42" fmla="*/ 2147483647 w 222"/>
                <a:gd name="T43" fmla="*/ 2147483647 h 262"/>
                <a:gd name="T44" fmla="*/ 2147483647 w 222"/>
                <a:gd name="T45" fmla="*/ 2147483647 h 262"/>
                <a:gd name="T46" fmla="*/ 2147483647 w 222"/>
                <a:gd name="T47" fmla="*/ 2147483647 h 262"/>
                <a:gd name="T48" fmla="*/ 2147483647 w 222"/>
                <a:gd name="T49" fmla="*/ 2147483647 h 262"/>
                <a:gd name="T50" fmla="*/ 2147483647 w 222"/>
                <a:gd name="T51" fmla="*/ 2147483647 h 262"/>
                <a:gd name="T52" fmla="*/ 2147483647 w 222"/>
                <a:gd name="T53" fmla="*/ 2147483647 h 262"/>
                <a:gd name="T54" fmla="*/ 2147483647 w 222"/>
                <a:gd name="T55" fmla="*/ 2147483647 h 262"/>
                <a:gd name="T56" fmla="*/ 2147483647 w 222"/>
                <a:gd name="T57" fmla="*/ 2147483647 h 262"/>
                <a:gd name="T58" fmla="*/ 2147483647 w 222"/>
                <a:gd name="T59" fmla="*/ 2147483647 h 262"/>
                <a:gd name="T60" fmla="*/ 2147483647 w 222"/>
                <a:gd name="T61" fmla="*/ 2147483647 h 262"/>
                <a:gd name="T62" fmla="*/ 2147483647 w 222"/>
                <a:gd name="T63" fmla="*/ 2147483647 h 262"/>
                <a:gd name="T64" fmla="*/ 2147483647 w 222"/>
                <a:gd name="T65" fmla="*/ 2147483647 h 262"/>
                <a:gd name="T66" fmla="*/ 2147483647 w 222"/>
                <a:gd name="T67" fmla="*/ 2147483647 h 262"/>
                <a:gd name="T68" fmla="*/ 2147483647 w 222"/>
                <a:gd name="T69" fmla="*/ 2147483647 h 262"/>
                <a:gd name="T70" fmla="*/ 2147483647 w 222"/>
                <a:gd name="T71" fmla="*/ 2147483647 h 262"/>
                <a:gd name="T72" fmla="*/ 2147483647 w 222"/>
                <a:gd name="T73" fmla="*/ 2147483647 h 262"/>
                <a:gd name="T74" fmla="*/ 2147483647 w 222"/>
                <a:gd name="T75" fmla="*/ 2147483647 h 262"/>
                <a:gd name="T76" fmla="*/ 2147483647 w 222"/>
                <a:gd name="T77" fmla="*/ 2147483647 h 262"/>
                <a:gd name="T78" fmla="*/ 2147483647 w 222"/>
                <a:gd name="T79" fmla="*/ 2147483647 h 262"/>
                <a:gd name="T80" fmla="*/ 2147483647 w 222"/>
                <a:gd name="T81" fmla="*/ 2147483647 h 262"/>
                <a:gd name="T82" fmla="*/ 2147483647 w 222"/>
                <a:gd name="T83" fmla="*/ 2147483647 h 262"/>
                <a:gd name="T84" fmla="*/ 2147483647 w 222"/>
                <a:gd name="T85" fmla="*/ 2147483647 h 262"/>
                <a:gd name="T86" fmla="*/ 2147483647 w 222"/>
                <a:gd name="T87" fmla="*/ 2147483647 h 262"/>
                <a:gd name="T88" fmla="*/ 2147483647 w 222"/>
                <a:gd name="T89" fmla="*/ 2147483647 h 262"/>
                <a:gd name="T90" fmla="*/ 2147483647 w 222"/>
                <a:gd name="T91" fmla="*/ 2147483647 h 262"/>
                <a:gd name="T92" fmla="*/ 2147483647 w 222"/>
                <a:gd name="T93" fmla="*/ 2147483647 h 262"/>
                <a:gd name="T94" fmla="*/ 2147483647 w 222"/>
                <a:gd name="T95" fmla="*/ 2147483647 h 262"/>
                <a:gd name="T96" fmla="*/ 0 w 222"/>
                <a:gd name="T97" fmla="*/ 2147483647 h 262"/>
                <a:gd name="T98" fmla="*/ 2147483647 w 222"/>
                <a:gd name="T99" fmla="*/ 2147483647 h 262"/>
                <a:gd name="T100" fmla="*/ 2147483647 w 222"/>
                <a:gd name="T101" fmla="*/ 2147483647 h 26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262">
                  <a:moveTo>
                    <a:pt x="55" y="133"/>
                  </a:moveTo>
                  <a:lnTo>
                    <a:pt x="51" y="115"/>
                  </a:lnTo>
                  <a:lnTo>
                    <a:pt x="11" y="90"/>
                  </a:lnTo>
                  <a:lnTo>
                    <a:pt x="18" y="51"/>
                  </a:lnTo>
                  <a:lnTo>
                    <a:pt x="44" y="64"/>
                  </a:lnTo>
                  <a:lnTo>
                    <a:pt x="59" y="55"/>
                  </a:lnTo>
                  <a:lnTo>
                    <a:pt x="59" y="36"/>
                  </a:lnTo>
                  <a:lnTo>
                    <a:pt x="53" y="19"/>
                  </a:lnTo>
                  <a:lnTo>
                    <a:pt x="65" y="9"/>
                  </a:lnTo>
                  <a:lnTo>
                    <a:pt x="89" y="4"/>
                  </a:lnTo>
                  <a:lnTo>
                    <a:pt x="116" y="0"/>
                  </a:lnTo>
                  <a:lnTo>
                    <a:pt x="119" y="12"/>
                  </a:lnTo>
                  <a:lnTo>
                    <a:pt x="108" y="28"/>
                  </a:lnTo>
                  <a:lnTo>
                    <a:pt x="101" y="37"/>
                  </a:lnTo>
                  <a:lnTo>
                    <a:pt x="105" y="51"/>
                  </a:lnTo>
                  <a:lnTo>
                    <a:pt x="119" y="58"/>
                  </a:lnTo>
                  <a:lnTo>
                    <a:pt x="140" y="63"/>
                  </a:lnTo>
                  <a:lnTo>
                    <a:pt x="155" y="60"/>
                  </a:lnTo>
                  <a:lnTo>
                    <a:pt x="167" y="52"/>
                  </a:lnTo>
                  <a:lnTo>
                    <a:pt x="185" y="51"/>
                  </a:lnTo>
                  <a:lnTo>
                    <a:pt x="200" y="60"/>
                  </a:lnTo>
                  <a:lnTo>
                    <a:pt x="204" y="72"/>
                  </a:lnTo>
                  <a:lnTo>
                    <a:pt x="200" y="91"/>
                  </a:lnTo>
                  <a:lnTo>
                    <a:pt x="185" y="100"/>
                  </a:lnTo>
                  <a:lnTo>
                    <a:pt x="171" y="115"/>
                  </a:lnTo>
                  <a:lnTo>
                    <a:pt x="164" y="127"/>
                  </a:lnTo>
                  <a:lnTo>
                    <a:pt x="168" y="139"/>
                  </a:lnTo>
                  <a:lnTo>
                    <a:pt x="189" y="154"/>
                  </a:lnTo>
                  <a:lnTo>
                    <a:pt x="210" y="165"/>
                  </a:lnTo>
                  <a:lnTo>
                    <a:pt x="222" y="184"/>
                  </a:lnTo>
                  <a:lnTo>
                    <a:pt x="222" y="208"/>
                  </a:lnTo>
                  <a:lnTo>
                    <a:pt x="203" y="217"/>
                  </a:lnTo>
                  <a:lnTo>
                    <a:pt x="185" y="205"/>
                  </a:lnTo>
                  <a:lnTo>
                    <a:pt x="177" y="190"/>
                  </a:lnTo>
                  <a:lnTo>
                    <a:pt x="159" y="198"/>
                  </a:lnTo>
                  <a:lnTo>
                    <a:pt x="147" y="205"/>
                  </a:lnTo>
                  <a:lnTo>
                    <a:pt x="126" y="204"/>
                  </a:lnTo>
                  <a:lnTo>
                    <a:pt x="122" y="219"/>
                  </a:lnTo>
                  <a:lnTo>
                    <a:pt x="122" y="232"/>
                  </a:lnTo>
                  <a:lnTo>
                    <a:pt x="126" y="244"/>
                  </a:lnTo>
                  <a:lnTo>
                    <a:pt x="122" y="259"/>
                  </a:lnTo>
                  <a:lnTo>
                    <a:pt x="98" y="262"/>
                  </a:lnTo>
                  <a:lnTo>
                    <a:pt x="69" y="246"/>
                  </a:lnTo>
                  <a:lnTo>
                    <a:pt x="48" y="235"/>
                  </a:lnTo>
                  <a:lnTo>
                    <a:pt x="30" y="219"/>
                  </a:lnTo>
                  <a:lnTo>
                    <a:pt x="20" y="199"/>
                  </a:lnTo>
                  <a:lnTo>
                    <a:pt x="17" y="186"/>
                  </a:lnTo>
                  <a:lnTo>
                    <a:pt x="9" y="171"/>
                  </a:lnTo>
                  <a:lnTo>
                    <a:pt x="0" y="150"/>
                  </a:lnTo>
                  <a:lnTo>
                    <a:pt x="30" y="153"/>
                  </a:lnTo>
                  <a:lnTo>
                    <a:pt x="55" y="1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1" name="Freeform 28"/>
            <p:cNvSpPr>
              <a:spLocks/>
            </p:cNvSpPr>
            <p:nvPr/>
          </p:nvSpPr>
          <p:spPr bwMode="auto">
            <a:xfrm>
              <a:off x="6058769" y="1162042"/>
              <a:ext cx="42994" cy="52703"/>
            </a:xfrm>
            <a:custGeom>
              <a:avLst/>
              <a:gdLst>
                <a:gd name="T0" fmla="*/ 2147483647 w 31"/>
                <a:gd name="T1" fmla="*/ 2147483647 h 38"/>
                <a:gd name="T2" fmla="*/ 2147483647 w 31"/>
                <a:gd name="T3" fmla="*/ 2147483647 h 38"/>
                <a:gd name="T4" fmla="*/ 0 w 31"/>
                <a:gd name="T5" fmla="*/ 2147483647 h 38"/>
                <a:gd name="T6" fmla="*/ 2147483647 w 31"/>
                <a:gd name="T7" fmla="*/ 2147483647 h 38"/>
                <a:gd name="T8" fmla="*/ 2147483647 w 31"/>
                <a:gd name="T9" fmla="*/ 2147483647 h 38"/>
                <a:gd name="T10" fmla="*/ 2147483647 w 31"/>
                <a:gd name="T11" fmla="*/ 2147483647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" h="38">
                  <a:moveTo>
                    <a:pt x="31" y="4"/>
                  </a:moveTo>
                  <a:cubicBezTo>
                    <a:pt x="22" y="0"/>
                    <a:pt x="16" y="0"/>
                    <a:pt x="6" y="1"/>
                  </a:cubicBezTo>
                  <a:cubicBezTo>
                    <a:pt x="2" y="8"/>
                    <a:pt x="1" y="10"/>
                    <a:pt x="0" y="18"/>
                  </a:cubicBezTo>
                  <a:cubicBezTo>
                    <a:pt x="1" y="38"/>
                    <a:pt x="0" y="37"/>
                    <a:pt x="19" y="36"/>
                  </a:cubicBezTo>
                  <a:cubicBezTo>
                    <a:pt x="25" y="32"/>
                    <a:pt x="24" y="30"/>
                    <a:pt x="27" y="24"/>
                  </a:cubicBezTo>
                  <a:cubicBezTo>
                    <a:pt x="28" y="18"/>
                    <a:pt x="24" y="2"/>
                    <a:pt x="31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2" name="Freeform 29"/>
            <p:cNvSpPr>
              <a:spLocks/>
            </p:cNvSpPr>
            <p:nvPr/>
          </p:nvSpPr>
          <p:spPr bwMode="auto">
            <a:xfrm>
              <a:off x="5968618" y="1274384"/>
              <a:ext cx="44382" cy="36060"/>
            </a:xfrm>
            <a:custGeom>
              <a:avLst/>
              <a:gdLst>
                <a:gd name="T0" fmla="*/ 2147483647 w 32"/>
                <a:gd name="T1" fmla="*/ 2147483647 h 26"/>
                <a:gd name="T2" fmla="*/ 2147483647 w 32"/>
                <a:gd name="T3" fmla="*/ 2147483647 h 26"/>
                <a:gd name="T4" fmla="*/ 2147483647 w 32"/>
                <a:gd name="T5" fmla="*/ 2147483647 h 26"/>
                <a:gd name="T6" fmla="*/ 2147483647 w 32"/>
                <a:gd name="T7" fmla="*/ 2147483647 h 26"/>
                <a:gd name="T8" fmla="*/ 2147483647 w 32"/>
                <a:gd name="T9" fmla="*/ 2147483647 h 26"/>
                <a:gd name="T10" fmla="*/ 2147483647 w 32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" h="26">
                  <a:moveTo>
                    <a:pt x="23" y="4"/>
                  </a:moveTo>
                  <a:cubicBezTo>
                    <a:pt x="8" y="6"/>
                    <a:pt x="2" y="0"/>
                    <a:pt x="2" y="12"/>
                  </a:cubicBezTo>
                  <a:cubicBezTo>
                    <a:pt x="2" y="15"/>
                    <a:pt x="0" y="20"/>
                    <a:pt x="3" y="22"/>
                  </a:cubicBezTo>
                  <a:cubicBezTo>
                    <a:pt x="8" y="25"/>
                    <a:pt x="20" y="25"/>
                    <a:pt x="20" y="25"/>
                  </a:cubicBezTo>
                  <a:cubicBezTo>
                    <a:pt x="31" y="23"/>
                    <a:pt x="32" y="26"/>
                    <a:pt x="26" y="7"/>
                  </a:cubicBezTo>
                  <a:cubicBezTo>
                    <a:pt x="25" y="4"/>
                    <a:pt x="17" y="4"/>
                    <a:pt x="23" y="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3" name="Freeform 30"/>
            <p:cNvSpPr>
              <a:spLocks/>
            </p:cNvSpPr>
            <p:nvPr/>
          </p:nvSpPr>
          <p:spPr bwMode="auto">
            <a:xfrm>
              <a:off x="5931171" y="1245258"/>
              <a:ext cx="45768" cy="51317"/>
            </a:xfrm>
            <a:custGeom>
              <a:avLst/>
              <a:gdLst>
                <a:gd name="T0" fmla="*/ 2147483647 w 33"/>
                <a:gd name="T1" fmla="*/ 2147483647 h 37"/>
                <a:gd name="T2" fmla="*/ 2147483647 w 33"/>
                <a:gd name="T3" fmla="*/ 0 h 37"/>
                <a:gd name="T4" fmla="*/ 0 w 33"/>
                <a:gd name="T5" fmla="*/ 2147483647 h 37"/>
                <a:gd name="T6" fmla="*/ 2147483647 w 33"/>
                <a:gd name="T7" fmla="*/ 2147483647 h 37"/>
                <a:gd name="T8" fmla="*/ 2147483647 w 33"/>
                <a:gd name="T9" fmla="*/ 2147483647 h 37"/>
                <a:gd name="T10" fmla="*/ 2147483647 w 33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37">
                  <a:moveTo>
                    <a:pt x="32" y="16"/>
                  </a:moveTo>
                  <a:cubicBezTo>
                    <a:pt x="30" y="7"/>
                    <a:pt x="30" y="5"/>
                    <a:pt x="23" y="0"/>
                  </a:cubicBezTo>
                  <a:cubicBezTo>
                    <a:pt x="7" y="1"/>
                    <a:pt x="5" y="7"/>
                    <a:pt x="0" y="21"/>
                  </a:cubicBezTo>
                  <a:cubicBezTo>
                    <a:pt x="4" y="28"/>
                    <a:pt x="7" y="33"/>
                    <a:pt x="14" y="37"/>
                  </a:cubicBezTo>
                  <a:cubicBezTo>
                    <a:pt x="20" y="29"/>
                    <a:pt x="16" y="25"/>
                    <a:pt x="27" y="22"/>
                  </a:cubicBezTo>
                  <a:cubicBezTo>
                    <a:pt x="33" y="18"/>
                    <a:pt x="32" y="20"/>
                    <a:pt x="32" y="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4" name="Freeform 31"/>
            <p:cNvSpPr>
              <a:spLocks/>
            </p:cNvSpPr>
            <p:nvPr/>
          </p:nvSpPr>
          <p:spPr bwMode="auto">
            <a:xfrm>
              <a:off x="5904819" y="1342343"/>
              <a:ext cx="38834" cy="41608"/>
            </a:xfrm>
            <a:custGeom>
              <a:avLst/>
              <a:gdLst>
                <a:gd name="T0" fmla="*/ 2147483647 w 28"/>
                <a:gd name="T1" fmla="*/ 2147483647 h 30"/>
                <a:gd name="T2" fmla="*/ 2147483647 w 28"/>
                <a:gd name="T3" fmla="*/ 2147483647 h 30"/>
                <a:gd name="T4" fmla="*/ 2147483647 w 28"/>
                <a:gd name="T5" fmla="*/ 0 h 30"/>
                <a:gd name="T6" fmla="*/ 2147483647 w 28"/>
                <a:gd name="T7" fmla="*/ 2147483647 h 30"/>
                <a:gd name="T8" fmla="*/ 2147483647 w 28"/>
                <a:gd name="T9" fmla="*/ 2147483647 h 30"/>
                <a:gd name="T10" fmla="*/ 2147483647 w 28"/>
                <a:gd name="T11" fmla="*/ 2147483647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30">
                  <a:moveTo>
                    <a:pt x="21" y="26"/>
                  </a:moveTo>
                  <a:cubicBezTo>
                    <a:pt x="27" y="23"/>
                    <a:pt x="27" y="21"/>
                    <a:pt x="28" y="15"/>
                  </a:cubicBezTo>
                  <a:cubicBezTo>
                    <a:pt x="24" y="7"/>
                    <a:pt x="20" y="4"/>
                    <a:pt x="12" y="0"/>
                  </a:cubicBezTo>
                  <a:cubicBezTo>
                    <a:pt x="0" y="3"/>
                    <a:pt x="3" y="9"/>
                    <a:pt x="1" y="21"/>
                  </a:cubicBezTo>
                  <a:cubicBezTo>
                    <a:pt x="3" y="26"/>
                    <a:pt x="2" y="29"/>
                    <a:pt x="9" y="29"/>
                  </a:cubicBezTo>
                  <a:cubicBezTo>
                    <a:pt x="25" y="29"/>
                    <a:pt x="25" y="30"/>
                    <a:pt x="21" y="2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5" name="Freeform 33"/>
            <p:cNvSpPr>
              <a:spLocks/>
            </p:cNvSpPr>
            <p:nvPr/>
          </p:nvSpPr>
          <p:spPr bwMode="auto">
            <a:xfrm>
              <a:off x="5800800" y="1415850"/>
              <a:ext cx="55477" cy="52703"/>
            </a:xfrm>
            <a:custGeom>
              <a:avLst/>
              <a:gdLst>
                <a:gd name="T0" fmla="*/ 2147483647 w 40"/>
                <a:gd name="T1" fmla="*/ 2147483647 h 38"/>
                <a:gd name="T2" fmla="*/ 2147483647 w 40"/>
                <a:gd name="T3" fmla="*/ 2147483647 h 38"/>
                <a:gd name="T4" fmla="*/ 2147483647 w 40"/>
                <a:gd name="T5" fmla="*/ 2147483647 h 38"/>
                <a:gd name="T6" fmla="*/ 2147483647 w 40"/>
                <a:gd name="T7" fmla="*/ 2147483647 h 38"/>
                <a:gd name="T8" fmla="*/ 0 w 40"/>
                <a:gd name="T9" fmla="*/ 2147483647 h 38"/>
                <a:gd name="T10" fmla="*/ 2147483647 w 40"/>
                <a:gd name="T11" fmla="*/ 2147483647 h 38"/>
                <a:gd name="T12" fmla="*/ 2147483647 w 40"/>
                <a:gd name="T13" fmla="*/ 2147483647 h 38"/>
                <a:gd name="T14" fmla="*/ 2147483647 w 40"/>
                <a:gd name="T15" fmla="*/ 2147483647 h 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" h="38">
                  <a:moveTo>
                    <a:pt x="13" y="36"/>
                  </a:moveTo>
                  <a:cubicBezTo>
                    <a:pt x="26" y="35"/>
                    <a:pt x="35" y="38"/>
                    <a:pt x="37" y="25"/>
                  </a:cubicBezTo>
                  <a:cubicBezTo>
                    <a:pt x="36" y="8"/>
                    <a:pt x="40" y="5"/>
                    <a:pt x="25" y="3"/>
                  </a:cubicBezTo>
                  <a:cubicBezTo>
                    <a:pt x="20" y="0"/>
                    <a:pt x="7" y="4"/>
                    <a:pt x="7" y="4"/>
                  </a:cubicBezTo>
                  <a:cubicBezTo>
                    <a:pt x="4" y="9"/>
                    <a:pt x="1" y="12"/>
                    <a:pt x="0" y="18"/>
                  </a:cubicBezTo>
                  <a:cubicBezTo>
                    <a:pt x="1" y="24"/>
                    <a:pt x="4" y="27"/>
                    <a:pt x="9" y="31"/>
                  </a:cubicBezTo>
                  <a:cubicBezTo>
                    <a:pt x="11" y="33"/>
                    <a:pt x="18" y="31"/>
                    <a:pt x="18" y="34"/>
                  </a:cubicBezTo>
                  <a:cubicBezTo>
                    <a:pt x="18" y="36"/>
                    <a:pt x="15" y="35"/>
                    <a:pt x="13" y="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6" name="Freeform 34"/>
            <p:cNvSpPr>
              <a:spLocks/>
            </p:cNvSpPr>
            <p:nvPr/>
          </p:nvSpPr>
          <p:spPr bwMode="auto">
            <a:xfrm>
              <a:off x="5352822" y="1363147"/>
              <a:ext cx="435495" cy="94311"/>
            </a:xfrm>
            <a:custGeom>
              <a:avLst/>
              <a:gdLst>
                <a:gd name="T0" fmla="*/ 2147483647 w 314"/>
                <a:gd name="T1" fmla="*/ 2147483647 h 68"/>
                <a:gd name="T2" fmla="*/ 2147483647 w 314"/>
                <a:gd name="T3" fmla="*/ 2147483647 h 68"/>
                <a:gd name="T4" fmla="*/ 2147483647 w 314"/>
                <a:gd name="T5" fmla="*/ 2147483647 h 68"/>
                <a:gd name="T6" fmla="*/ 2147483647 w 314"/>
                <a:gd name="T7" fmla="*/ 2147483647 h 68"/>
                <a:gd name="T8" fmla="*/ 2147483647 w 314"/>
                <a:gd name="T9" fmla="*/ 0 h 68"/>
                <a:gd name="T10" fmla="*/ 2147483647 w 314"/>
                <a:gd name="T11" fmla="*/ 2147483647 h 68"/>
                <a:gd name="T12" fmla="*/ 2147483647 w 314"/>
                <a:gd name="T13" fmla="*/ 2147483647 h 68"/>
                <a:gd name="T14" fmla="*/ 2147483647 w 314"/>
                <a:gd name="T15" fmla="*/ 2147483647 h 68"/>
                <a:gd name="T16" fmla="*/ 2147483647 w 314"/>
                <a:gd name="T17" fmla="*/ 2147483647 h 68"/>
                <a:gd name="T18" fmla="*/ 2147483647 w 314"/>
                <a:gd name="T19" fmla="*/ 2147483647 h 68"/>
                <a:gd name="T20" fmla="*/ 2147483647 w 314"/>
                <a:gd name="T21" fmla="*/ 2147483647 h 68"/>
                <a:gd name="T22" fmla="*/ 2147483647 w 314"/>
                <a:gd name="T23" fmla="*/ 2147483647 h 68"/>
                <a:gd name="T24" fmla="*/ 2147483647 w 314"/>
                <a:gd name="T25" fmla="*/ 2147483647 h 68"/>
                <a:gd name="T26" fmla="*/ 2147483647 w 314"/>
                <a:gd name="T27" fmla="*/ 2147483647 h 68"/>
                <a:gd name="T28" fmla="*/ 2147483647 w 314"/>
                <a:gd name="T29" fmla="*/ 2147483647 h 68"/>
                <a:gd name="T30" fmla="*/ 2147483647 w 314"/>
                <a:gd name="T31" fmla="*/ 2147483647 h 68"/>
                <a:gd name="T32" fmla="*/ 2147483647 w 314"/>
                <a:gd name="T33" fmla="*/ 2147483647 h 68"/>
                <a:gd name="T34" fmla="*/ 2147483647 w 314"/>
                <a:gd name="T35" fmla="*/ 2147483647 h 68"/>
                <a:gd name="T36" fmla="*/ 2147483647 w 314"/>
                <a:gd name="T37" fmla="*/ 2147483647 h 68"/>
                <a:gd name="T38" fmla="*/ 2147483647 w 314"/>
                <a:gd name="T39" fmla="*/ 2147483647 h 68"/>
                <a:gd name="T40" fmla="*/ 2147483647 w 314"/>
                <a:gd name="T41" fmla="*/ 2147483647 h 68"/>
                <a:gd name="T42" fmla="*/ 2147483647 w 314"/>
                <a:gd name="T43" fmla="*/ 2147483647 h 68"/>
                <a:gd name="T44" fmla="*/ 2147483647 w 314"/>
                <a:gd name="T45" fmla="*/ 2147483647 h 68"/>
                <a:gd name="T46" fmla="*/ 2147483647 w 314"/>
                <a:gd name="T47" fmla="*/ 2147483647 h 68"/>
                <a:gd name="T48" fmla="*/ 2147483647 w 314"/>
                <a:gd name="T49" fmla="*/ 2147483647 h 68"/>
                <a:gd name="T50" fmla="*/ 2147483647 w 314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14" h="68">
                  <a:moveTo>
                    <a:pt x="302" y="51"/>
                  </a:moveTo>
                  <a:cubicBezTo>
                    <a:pt x="305" y="50"/>
                    <a:pt x="311" y="50"/>
                    <a:pt x="312" y="47"/>
                  </a:cubicBezTo>
                  <a:cubicBezTo>
                    <a:pt x="314" y="43"/>
                    <a:pt x="311" y="20"/>
                    <a:pt x="302" y="18"/>
                  </a:cubicBezTo>
                  <a:cubicBezTo>
                    <a:pt x="296" y="17"/>
                    <a:pt x="291" y="17"/>
                    <a:pt x="285" y="17"/>
                  </a:cubicBezTo>
                  <a:cubicBezTo>
                    <a:pt x="275" y="12"/>
                    <a:pt x="267" y="5"/>
                    <a:pt x="258" y="0"/>
                  </a:cubicBezTo>
                  <a:cubicBezTo>
                    <a:pt x="246" y="3"/>
                    <a:pt x="246" y="13"/>
                    <a:pt x="233" y="15"/>
                  </a:cubicBezTo>
                  <a:cubicBezTo>
                    <a:pt x="218" y="14"/>
                    <a:pt x="209" y="12"/>
                    <a:pt x="195" y="11"/>
                  </a:cubicBezTo>
                  <a:cubicBezTo>
                    <a:pt x="161" y="13"/>
                    <a:pt x="187" y="13"/>
                    <a:pt x="170" y="20"/>
                  </a:cubicBezTo>
                  <a:cubicBezTo>
                    <a:pt x="154" y="26"/>
                    <a:pt x="136" y="22"/>
                    <a:pt x="119" y="23"/>
                  </a:cubicBezTo>
                  <a:cubicBezTo>
                    <a:pt x="111" y="28"/>
                    <a:pt x="111" y="35"/>
                    <a:pt x="102" y="36"/>
                  </a:cubicBezTo>
                  <a:cubicBezTo>
                    <a:pt x="95" y="35"/>
                    <a:pt x="92" y="33"/>
                    <a:pt x="86" y="30"/>
                  </a:cubicBezTo>
                  <a:cubicBezTo>
                    <a:pt x="79" y="32"/>
                    <a:pt x="78" y="36"/>
                    <a:pt x="72" y="38"/>
                  </a:cubicBezTo>
                  <a:cubicBezTo>
                    <a:pt x="52" y="35"/>
                    <a:pt x="48" y="35"/>
                    <a:pt x="23" y="36"/>
                  </a:cubicBezTo>
                  <a:cubicBezTo>
                    <a:pt x="20" y="37"/>
                    <a:pt x="15" y="39"/>
                    <a:pt x="12" y="41"/>
                  </a:cubicBezTo>
                  <a:cubicBezTo>
                    <a:pt x="9" y="43"/>
                    <a:pt x="3" y="48"/>
                    <a:pt x="3" y="48"/>
                  </a:cubicBezTo>
                  <a:cubicBezTo>
                    <a:pt x="0" y="63"/>
                    <a:pt x="11" y="61"/>
                    <a:pt x="23" y="63"/>
                  </a:cubicBezTo>
                  <a:cubicBezTo>
                    <a:pt x="27" y="65"/>
                    <a:pt x="32" y="66"/>
                    <a:pt x="36" y="68"/>
                  </a:cubicBezTo>
                  <a:cubicBezTo>
                    <a:pt x="47" y="66"/>
                    <a:pt x="55" y="65"/>
                    <a:pt x="65" y="62"/>
                  </a:cubicBezTo>
                  <a:cubicBezTo>
                    <a:pt x="82" y="50"/>
                    <a:pt x="106" y="61"/>
                    <a:pt x="126" y="59"/>
                  </a:cubicBezTo>
                  <a:cubicBezTo>
                    <a:pt x="140" y="53"/>
                    <a:pt x="148" y="51"/>
                    <a:pt x="164" y="50"/>
                  </a:cubicBezTo>
                  <a:cubicBezTo>
                    <a:pt x="178" y="43"/>
                    <a:pt x="197" y="43"/>
                    <a:pt x="212" y="42"/>
                  </a:cubicBezTo>
                  <a:cubicBezTo>
                    <a:pt x="214" y="42"/>
                    <a:pt x="216" y="42"/>
                    <a:pt x="218" y="41"/>
                  </a:cubicBezTo>
                  <a:cubicBezTo>
                    <a:pt x="220" y="40"/>
                    <a:pt x="220" y="37"/>
                    <a:pt x="222" y="36"/>
                  </a:cubicBezTo>
                  <a:cubicBezTo>
                    <a:pt x="234" y="33"/>
                    <a:pt x="247" y="34"/>
                    <a:pt x="260" y="33"/>
                  </a:cubicBezTo>
                  <a:cubicBezTo>
                    <a:pt x="269" y="34"/>
                    <a:pt x="280" y="31"/>
                    <a:pt x="288" y="35"/>
                  </a:cubicBezTo>
                  <a:cubicBezTo>
                    <a:pt x="291" y="37"/>
                    <a:pt x="289" y="59"/>
                    <a:pt x="302" y="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7" name="Freeform 35"/>
            <p:cNvSpPr>
              <a:spLocks/>
            </p:cNvSpPr>
            <p:nvPr/>
          </p:nvSpPr>
          <p:spPr bwMode="auto">
            <a:xfrm>
              <a:off x="5225225" y="1429720"/>
              <a:ext cx="128985" cy="77668"/>
            </a:xfrm>
            <a:custGeom>
              <a:avLst/>
              <a:gdLst>
                <a:gd name="T0" fmla="*/ 2147483647 w 93"/>
                <a:gd name="T1" fmla="*/ 2147483647 h 56"/>
                <a:gd name="T2" fmla="*/ 2147483647 w 93"/>
                <a:gd name="T3" fmla="*/ 2147483647 h 56"/>
                <a:gd name="T4" fmla="*/ 2147483647 w 93"/>
                <a:gd name="T5" fmla="*/ 2147483647 h 56"/>
                <a:gd name="T6" fmla="*/ 2147483647 w 93"/>
                <a:gd name="T7" fmla="*/ 2147483647 h 56"/>
                <a:gd name="T8" fmla="*/ 2147483647 w 93"/>
                <a:gd name="T9" fmla="*/ 2147483647 h 56"/>
                <a:gd name="T10" fmla="*/ 2147483647 w 93"/>
                <a:gd name="T11" fmla="*/ 2147483647 h 56"/>
                <a:gd name="T12" fmla="*/ 2147483647 w 93"/>
                <a:gd name="T13" fmla="*/ 2147483647 h 56"/>
                <a:gd name="T14" fmla="*/ 2147483647 w 93"/>
                <a:gd name="T15" fmla="*/ 2147483647 h 56"/>
                <a:gd name="T16" fmla="*/ 2147483647 w 93"/>
                <a:gd name="T17" fmla="*/ 2147483647 h 56"/>
                <a:gd name="T18" fmla="*/ 2147483647 w 93"/>
                <a:gd name="T19" fmla="*/ 2147483647 h 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3" h="56">
                  <a:moveTo>
                    <a:pt x="17" y="51"/>
                  </a:moveTo>
                  <a:cubicBezTo>
                    <a:pt x="34" y="50"/>
                    <a:pt x="34" y="40"/>
                    <a:pt x="43" y="39"/>
                  </a:cubicBezTo>
                  <a:cubicBezTo>
                    <a:pt x="53" y="38"/>
                    <a:pt x="64" y="38"/>
                    <a:pt x="74" y="38"/>
                  </a:cubicBezTo>
                  <a:cubicBezTo>
                    <a:pt x="84" y="35"/>
                    <a:pt x="85" y="33"/>
                    <a:pt x="92" y="26"/>
                  </a:cubicBezTo>
                  <a:cubicBezTo>
                    <a:pt x="92" y="22"/>
                    <a:pt x="93" y="18"/>
                    <a:pt x="91" y="14"/>
                  </a:cubicBezTo>
                  <a:cubicBezTo>
                    <a:pt x="90" y="12"/>
                    <a:pt x="81" y="11"/>
                    <a:pt x="80" y="11"/>
                  </a:cubicBezTo>
                  <a:cubicBezTo>
                    <a:pt x="75" y="10"/>
                    <a:pt x="65" y="8"/>
                    <a:pt x="65" y="8"/>
                  </a:cubicBezTo>
                  <a:cubicBezTo>
                    <a:pt x="49" y="0"/>
                    <a:pt x="25" y="12"/>
                    <a:pt x="8" y="15"/>
                  </a:cubicBezTo>
                  <a:cubicBezTo>
                    <a:pt x="2" y="22"/>
                    <a:pt x="0" y="52"/>
                    <a:pt x="4" y="54"/>
                  </a:cubicBezTo>
                  <a:cubicBezTo>
                    <a:pt x="8" y="56"/>
                    <a:pt x="13" y="52"/>
                    <a:pt x="17" y="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8" name="Freeform 36"/>
            <p:cNvSpPr>
              <a:spLocks/>
            </p:cNvSpPr>
            <p:nvPr/>
          </p:nvSpPr>
          <p:spPr bwMode="auto">
            <a:xfrm>
              <a:off x="5110110" y="1479649"/>
              <a:ext cx="145627" cy="90150"/>
            </a:xfrm>
            <a:custGeom>
              <a:avLst/>
              <a:gdLst>
                <a:gd name="T0" fmla="*/ 2147483647 w 105"/>
                <a:gd name="T1" fmla="*/ 0 h 65"/>
                <a:gd name="T2" fmla="*/ 2147483647 w 105"/>
                <a:gd name="T3" fmla="*/ 2147483647 h 65"/>
                <a:gd name="T4" fmla="*/ 2147483647 w 105"/>
                <a:gd name="T5" fmla="*/ 2147483647 h 65"/>
                <a:gd name="T6" fmla="*/ 2147483647 w 105"/>
                <a:gd name="T7" fmla="*/ 2147483647 h 65"/>
                <a:gd name="T8" fmla="*/ 2147483647 w 105"/>
                <a:gd name="T9" fmla="*/ 2147483647 h 65"/>
                <a:gd name="T10" fmla="*/ 2147483647 w 105"/>
                <a:gd name="T11" fmla="*/ 2147483647 h 65"/>
                <a:gd name="T12" fmla="*/ 2147483647 w 105"/>
                <a:gd name="T13" fmla="*/ 2147483647 h 65"/>
                <a:gd name="T14" fmla="*/ 2147483647 w 105"/>
                <a:gd name="T15" fmla="*/ 2147483647 h 65"/>
                <a:gd name="T16" fmla="*/ 2147483647 w 105"/>
                <a:gd name="T17" fmla="*/ 0 h 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5" h="65">
                  <a:moveTo>
                    <a:pt x="45" y="0"/>
                  </a:moveTo>
                  <a:cubicBezTo>
                    <a:pt x="36" y="7"/>
                    <a:pt x="27" y="13"/>
                    <a:pt x="16" y="15"/>
                  </a:cubicBezTo>
                  <a:cubicBezTo>
                    <a:pt x="0" y="35"/>
                    <a:pt x="19" y="60"/>
                    <a:pt x="39" y="63"/>
                  </a:cubicBezTo>
                  <a:cubicBezTo>
                    <a:pt x="59" y="62"/>
                    <a:pt x="51" y="65"/>
                    <a:pt x="57" y="53"/>
                  </a:cubicBezTo>
                  <a:cubicBezTo>
                    <a:pt x="62" y="30"/>
                    <a:pt x="72" y="38"/>
                    <a:pt x="99" y="36"/>
                  </a:cubicBezTo>
                  <a:cubicBezTo>
                    <a:pt x="101" y="34"/>
                    <a:pt x="105" y="30"/>
                    <a:pt x="100" y="27"/>
                  </a:cubicBezTo>
                  <a:cubicBezTo>
                    <a:pt x="93" y="23"/>
                    <a:pt x="76" y="23"/>
                    <a:pt x="76" y="23"/>
                  </a:cubicBezTo>
                  <a:cubicBezTo>
                    <a:pt x="72" y="16"/>
                    <a:pt x="63" y="10"/>
                    <a:pt x="55" y="8"/>
                  </a:cubicBezTo>
                  <a:cubicBezTo>
                    <a:pt x="51" y="5"/>
                    <a:pt x="50" y="0"/>
                    <a:pt x="4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09" name="Freeform 37"/>
            <p:cNvSpPr>
              <a:spLocks/>
            </p:cNvSpPr>
            <p:nvPr/>
          </p:nvSpPr>
          <p:spPr bwMode="auto">
            <a:xfrm>
              <a:off x="5694006" y="1067731"/>
              <a:ext cx="54091" cy="48543"/>
            </a:xfrm>
            <a:custGeom>
              <a:avLst/>
              <a:gdLst>
                <a:gd name="T0" fmla="*/ 2147483647 w 39"/>
                <a:gd name="T1" fmla="*/ 2147483647 h 35"/>
                <a:gd name="T2" fmla="*/ 2147483647 w 39"/>
                <a:gd name="T3" fmla="*/ 2147483647 h 35"/>
                <a:gd name="T4" fmla="*/ 0 w 39"/>
                <a:gd name="T5" fmla="*/ 2147483647 h 35"/>
                <a:gd name="T6" fmla="*/ 2147483647 w 39"/>
                <a:gd name="T7" fmla="*/ 2147483647 h 35"/>
                <a:gd name="T8" fmla="*/ 2147483647 w 39"/>
                <a:gd name="T9" fmla="*/ 2147483647 h 35"/>
                <a:gd name="T10" fmla="*/ 2147483647 w 39"/>
                <a:gd name="T11" fmla="*/ 214748364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" h="35">
                  <a:moveTo>
                    <a:pt x="38" y="11"/>
                  </a:moveTo>
                  <a:cubicBezTo>
                    <a:pt x="34" y="5"/>
                    <a:pt x="28" y="3"/>
                    <a:pt x="21" y="2"/>
                  </a:cubicBezTo>
                  <a:cubicBezTo>
                    <a:pt x="4" y="3"/>
                    <a:pt x="6" y="0"/>
                    <a:pt x="0" y="12"/>
                  </a:cubicBezTo>
                  <a:cubicBezTo>
                    <a:pt x="3" y="23"/>
                    <a:pt x="9" y="28"/>
                    <a:pt x="18" y="35"/>
                  </a:cubicBezTo>
                  <a:cubicBezTo>
                    <a:pt x="27" y="33"/>
                    <a:pt x="33" y="31"/>
                    <a:pt x="39" y="23"/>
                  </a:cubicBezTo>
                  <a:cubicBezTo>
                    <a:pt x="38" y="8"/>
                    <a:pt x="38" y="4"/>
                    <a:pt x="38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10" name="Freeform 25"/>
            <p:cNvSpPr>
              <a:spLocks/>
            </p:cNvSpPr>
            <p:nvPr/>
          </p:nvSpPr>
          <p:spPr bwMode="auto">
            <a:xfrm>
              <a:off x="5893724" y="626688"/>
              <a:ext cx="116502" cy="83216"/>
            </a:xfrm>
            <a:custGeom>
              <a:avLst/>
              <a:gdLst>
                <a:gd name="T0" fmla="*/ 2147483647 w 84"/>
                <a:gd name="T1" fmla="*/ 2147483647 h 60"/>
                <a:gd name="T2" fmla="*/ 2147483647 w 84"/>
                <a:gd name="T3" fmla="*/ 2147483647 h 60"/>
                <a:gd name="T4" fmla="*/ 2147483647 w 84"/>
                <a:gd name="T5" fmla="*/ 2147483647 h 60"/>
                <a:gd name="T6" fmla="*/ 2147483647 w 84"/>
                <a:gd name="T7" fmla="*/ 2147483647 h 60"/>
                <a:gd name="T8" fmla="*/ 2147483647 w 84"/>
                <a:gd name="T9" fmla="*/ 2147483647 h 60"/>
                <a:gd name="T10" fmla="*/ 2147483647 w 84"/>
                <a:gd name="T11" fmla="*/ 2147483647 h 60"/>
                <a:gd name="T12" fmla="*/ 2147483647 w 84"/>
                <a:gd name="T13" fmla="*/ 2147483647 h 60"/>
                <a:gd name="T14" fmla="*/ 2147483647 w 84"/>
                <a:gd name="T15" fmla="*/ 2147483647 h 60"/>
                <a:gd name="T16" fmla="*/ 2147483647 w 84"/>
                <a:gd name="T17" fmla="*/ 2147483647 h 60"/>
                <a:gd name="T18" fmla="*/ 2147483647 w 84"/>
                <a:gd name="T19" fmla="*/ 2147483647 h 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4" h="60">
                  <a:moveTo>
                    <a:pt x="45" y="53"/>
                  </a:moveTo>
                  <a:cubicBezTo>
                    <a:pt x="57" y="56"/>
                    <a:pt x="64" y="45"/>
                    <a:pt x="76" y="44"/>
                  </a:cubicBezTo>
                  <a:cubicBezTo>
                    <a:pt x="78" y="38"/>
                    <a:pt x="78" y="32"/>
                    <a:pt x="81" y="26"/>
                  </a:cubicBezTo>
                  <a:cubicBezTo>
                    <a:pt x="84" y="11"/>
                    <a:pt x="77" y="7"/>
                    <a:pt x="63" y="5"/>
                  </a:cubicBezTo>
                  <a:cubicBezTo>
                    <a:pt x="51" y="0"/>
                    <a:pt x="53" y="0"/>
                    <a:pt x="30" y="5"/>
                  </a:cubicBezTo>
                  <a:cubicBezTo>
                    <a:pt x="26" y="6"/>
                    <a:pt x="26" y="14"/>
                    <a:pt x="19" y="15"/>
                  </a:cubicBezTo>
                  <a:cubicBezTo>
                    <a:pt x="14" y="19"/>
                    <a:pt x="10" y="20"/>
                    <a:pt x="4" y="21"/>
                  </a:cubicBezTo>
                  <a:cubicBezTo>
                    <a:pt x="2" y="28"/>
                    <a:pt x="0" y="54"/>
                    <a:pt x="7" y="57"/>
                  </a:cubicBezTo>
                  <a:cubicBezTo>
                    <a:pt x="9" y="60"/>
                    <a:pt x="19" y="58"/>
                    <a:pt x="25" y="57"/>
                  </a:cubicBezTo>
                  <a:cubicBezTo>
                    <a:pt x="31" y="56"/>
                    <a:pt x="41" y="54"/>
                    <a:pt x="45" y="5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11" name="Freeform 26"/>
            <p:cNvSpPr>
              <a:spLocks/>
            </p:cNvSpPr>
            <p:nvPr/>
          </p:nvSpPr>
          <p:spPr bwMode="auto">
            <a:xfrm>
              <a:off x="5928398" y="784798"/>
              <a:ext cx="117888" cy="152562"/>
            </a:xfrm>
            <a:custGeom>
              <a:avLst/>
              <a:gdLst>
                <a:gd name="T0" fmla="*/ 2147483647 w 85"/>
                <a:gd name="T1" fmla="*/ 2147483647 h 110"/>
                <a:gd name="T2" fmla="*/ 2147483647 w 85"/>
                <a:gd name="T3" fmla="*/ 2147483647 h 110"/>
                <a:gd name="T4" fmla="*/ 2147483647 w 85"/>
                <a:gd name="T5" fmla="*/ 2147483647 h 110"/>
                <a:gd name="T6" fmla="*/ 2147483647 w 85"/>
                <a:gd name="T7" fmla="*/ 2147483647 h 110"/>
                <a:gd name="T8" fmla="*/ 2147483647 w 85"/>
                <a:gd name="T9" fmla="*/ 2147483647 h 110"/>
                <a:gd name="T10" fmla="*/ 2147483647 w 85"/>
                <a:gd name="T11" fmla="*/ 2147483647 h 110"/>
                <a:gd name="T12" fmla="*/ 2147483647 w 85"/>
                <a:gd name="T13" fmla="*/ 2147483647 h 110"/>
                <a:gd name="T14" fmla="*/ 2147483647 w 85"/>
                <a:gd name="T15" fmla="*/ 2147483647 h 110"/>
                <a:gd name="T16" fmla="*/ 2147483647 w 85"/>
                <a:gd name="T17" fmla="*/ 2147483647 h 110"/>
                <a:gd name="T18" fmla="*/ 2147483647 w 85"/>
                <a:gd name="T19" fmla="*/ 2147483647 h 110"/>
                <a:gd name="T20" fmla="*/ 2147483647 w 85"/>
                <a:gd name="T21" fmla="*/ 2147483647 h 110"/>
                <a:gd name="T22" fmla="*/ 2147483647 w 85"/>
                <a:gd name="T23" fmla="*/ 2147483647 h 110"/>
                <a:gd name="T24" fmla="*/ 2147483647 w 85"/>
                <a:gd name="T25" fmla="*/ 2147483647 h 110"/>
                <a:gd name="T26" fmla="*/ 2147483647 w 85"/>
                <a:gd name="T27" fmla="*/ 2147483647 h 1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10">
                  <a:moveTo>
                    <a:pt x="73" y="17"/>
                  </a:moveTo>
                  <a:cubicBezTo>
                    <a:pt x="59" y="6"/>
                    <a:pt x="58" y="11"/>
                    <a:pt x="32" y="10"/>
                  </a:cubicBezTo>
                  <a:cubicBezTo>
                    <a:pt x="13" y="0"/>
                    <a:pt x="18" y="25"/>
                    <a:pt x="16" y="37"/>
                  </a:cubicBezTo>
                  <a:cubicBezTo>
                    <a:pt x="16" y="46"/>
                    <a:pt x="24" y="72"/>
                    <a:pt x="11" y="74"/>
                  </a:cubicBezTo>
                  <a:cubicBezTo>
                    <a:pt x="0" y="92"/>
                    <a:pt x="13" y="106"/>
                    <a:pt x="31" y="110"/>
                  </a:cubicBezTo>
                  <a:cubicBezTo>
                    <a:pt x="40" y="109"/>
                    <a:pt x="46" y="110"/>
                    <a:pt x="52" y="103"/>
                  </a:cubicBezTo>
                  <a:cubicBezTo>
                    <a:pt x="54" y="94"/>
                    <a:pt x="54" y="88"/>
                    <a:pt x="47" y="82"/>
                  </a:cubicBezTo>
                  <a:cubicBezTo>
                    <a:pt x="44" y="76"/>
                    <a:pt x="40" y="73"/>
                    <a:pt x="38" y="67"/>
                  </a:cubicBezTo>
                  <a:cubicBezTo>
                    <a:pt x="44" y="52"/>
                    <a:pt x="38" y="53"/>
                    <a:pt x="58" y="50"/>
                  </a:cubicBezTo>
                  <a:cubicBezTo>
                    <a:pt x="54" y="37"/>
                    <a:pt x="60" y="50"/>
                    <a:pt x="50" y="43"/>
                  </a:cubicBezTo>
                  <a:cubicBezTo>
                    <a:pt x="47" y="41"/>
                    <a:pt x="43" y="32"/>
                    <a:pt x="41" y="29"/>
                  </a:cubicBezTo>
                  <a:cubicBezTo>
                    <a:pt x="48" y="28"/>
                    <a:pt x="49" y="31"/>
                    <a:pt x="55" y="34"/>
                  </a:cubicBezTo>
                  <a:cubicBezTo>
                    <a:pt x="61" y="33"/>
                    <a:pt x="69" y="37"/>
                    <a:pt x="74" y="32"/>
                  </a:cubicBezTo>
                  <a:cubicBezTo>
                    <a:pt x="85" y="21"/>
                    <a:pt x="61" y="7"/>
                    <a:pt x="73" y="1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12" name="Freeform 27"/>
            <p:cNvSpPr>
              <a:spLocks/>
            </p:cNvSpPr>
            <p:nvPr/>
          </p:nvSpPr>
          <p:spPr bwMode="auto">
            <a:xfrm>
              <a:off x="6036578" y="791733"/>
              <a:ext cx="61025" cy="61025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2147483647 w 44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44">
                  <a:moveTo>
                    <a:pt x="34" y="3"/>
                  </a:moveTo>
                  <a:cubicBezTo>
                    <a:pt x="22" y="5"/>
                    <a:pt x="12" y="15"/>
                    <a:pt x="2" y="21"/>
                  </a:cubicBezTo>
                  <a:cubicBezTo>
                    <a:pt x="4" y="42"/>
                    <a:pt x="0" y="44"/>
                    <a:pt x="19" y="42"/>
                  </a:cubicBezTo>
                  <a:cubicBezTo>
                    <a:pt x="25" y="39"/>
                    <a:pt x="31" y="38"/>
                    <a:pt x="37" y="34"/>
                  </a:cubicBezTo>
                  <a:cubicBezTo>
                    <a:pt x="38" y="27"/>
                    <a:pt x="41" y="25"/>
                    <a:pt x="44" y="19"/>
                  </a:cubicBezTo>
                  <a:cubicBezTo>
                    <a:pt x="43" y="13"/>
                    <a:pt x="39" y="0"/>
                    <a:pt x="34" y="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13" name="Freeform 38"/>
            <p:cNvSpPr>
              <a:spLocks/>
            </p:cNvSpPr>
            <p:nvPr/>
          </p:nvSpPr>
          <p:spPr bwMode="auto">
            <a:xfrm>
              <a:off x="5960296" y="535150"/>
              <a:ext cx="1305100" cy="1198306"/>
            </a:xfrm>
            <a:custGeom>
              <a:avLst/>
              <a:gdLst>
                <a:gd name="T0" fmla="*/ 2147483647 w 941"/>
                <a:gd name="T1" fmla="*/ 2147483647 h 864"/>
                <a:gd name="T2" fmla="*/ 2147483647 w 941"/>
                <a:gd name="T3" fmla="*/ 2147483647 h 864"/>
                <a:gd name="T4" fmla="*/ 2147483647 w 941"/>
                <a:gd name="T5" fmla="*/ 2147483647 h 864"/>
                <a:gd name="T6" fmla="*/ 2147483647 w 941"/>
                <a:gd name="T7" fmla="*/ 2147483647 h 864"/>
                <a:gd name="T8" fmla="*/ 2147483647 w 941"/>
                <a:gd name="T9" fmla="*/ 2147483647 h 864"/>
                <a:gd name="T10" fmla="*/ 2147483647 w 941"/>
                <a:gd name="T11" fmla="*/ 2147483647 h 864"/>
                <a:gd name="T12" fmla="*/ 2147483647 w 941"/>
                <a:gd name="T13" fmla="*/ 2147483647 h 864"/>
                <a:gd name="T14" fmla="*/ 2147483647 w 941"/>
                <a:gd name="T15" fmla="*/ 2147483647 h 864"/>
                <a:gd name="T16" fmla="*/ 2147483647 w 941"/>
                <a:gd name="T17" fmla="*/ 2147483647 h 864"/>
                <a:gd name="T18" fmla="*/ 2147483647 w 941"/>
                <a:gd name="T19" fmla="*/ 2147483647 h 864"/>
                <a:gd name="T20" fmla="*/ 2147483647 w 941"/>
                <a:gd name="T21" fmla="*/ 2147483647 h 864"/>
                <a:gd name="T22" fmla="*/ 2147483647 w 941"/>
                <a:gd name="T23" fmla="*/ 2147483647 h 864"/>
                <a:gd name="T24" fmla="*/ 2147483647 w 941"/>
                <a:gd name="T25" fmla="*/ 2147483647 h 864"/>
                <a:gd name="T26" fmla="*/ 2147483647 w 941"/>
                <a:gd name="T27" fmla="*/ 2147483647 h 864"/>
                <a:gd name="T28" fmla="*/ 2147483647 w 941"/>
                <a:gd name="T29" fmla="*/ 2147483647 h 864"/>
                <a:gd name="T30" fmla="*/ 2147483647 w 941"/>
                <a:gd name="T31" fmla="*/ 2147483647 h 864"/>
                <a:gd name="T32" fmla="*/ 2147483647 w 941"/>
                <a:gd name="T33" fmla="*/ 2147483647 h 864"/>
                <a:gd name="T34" fmla="*/ 2147483647 w 941"/>
                <a:gd name="T35" fmla="*/ 2147483647 h 864"/>
                <a:gd name="T36" fmla="*/ 2147483647 w 941"/>
                <a:gd name="T37" fmla="*/ 2147483647 h 864"/>
                <a:gd name="T38" fmla="*/ 2147483647 w 941"/>
                <a:gd name="T39" fmla="*/ 2147483647 h 864"/>
                <a:gd name="T40" fmla="*/ 2147483647 w 941"/>
                <a:gd name="T41" fmla="*/ 2147483647 h 864"/>
                <a:gd name="T42" fmla="*/ 2147483647 w 941"/>
                <a:gd name="T43" fmla="*/ 2147483647 h 864"/>
                <a:gd name="T44" fmla="*/ 2147483647 w 941"/>
                <a:gd name="T45" fmla="*/ 2147483647 h 864"/>
                <a:gd name="T46" fmla="*/ 2147483647 w 941"/>
                <a:gd name="T47" fmla="*/ 2147483647 h 864"/>
                <a:gd name="T48" fmla="*/ 2147483647 w 941"/>
                <a:gd name="T49" fmla="*/ 2147483647 h 864"/>
                <a:gd name="T50" fmla="*/ 2147483647 w 941"/>
                <a:gd name="T51" fmla="*/ 2147483647 h 864"/>
                <a:gd name="T52" fmla="*/ 2147483647 w 941"/>
                <a:gd name="T53" fmla="*/ 2147483647 h 864"/>
                <a:gd name="T54" fmla="*/ 2147483647 w 941"/>
                <a:gd name="T55" fmla="*/ 2147483647 h 864"/>
                <a:gd name="T56" fmla="*/ 2147483647 w 941"/>
                <a:gd name="T57" fmla="*/ 2147483647 h 864"/>
                <a:gd name="T58" fmla="*/ 2147483647 w 941"/>
                <a:gd name="T59" fmla="*/ 2147483647 h 864"/>
                <a:gd name="T60" fmla="*/ 2147483647 w 941"/>
                <a:gd name="T61" fmla="*/ 2147483647 h 864"/>
                <a:gd name="T62" fmla="*/ 2147483647 w 941"/>
                <a:gd name="T63" fmla="*/ 2147483647 h 864"/>
                <a:gd name="T64" fmla="*/ 2147483647 w 941"/>
                <a:gd name="T65" fmla="*/ 2147483647 h 864"/>
                <a:gd name="T66" fmla="*/ 2147483647 w 941"/>
                <a:gd name="T67" fmla="*/ 2147483647 h 864"/>
                <a:gd name="T68" fmla="*/ 2147483647 w 941"/>
                <a:gd name="T69" fmla="*/ 2147483647 h 864"/>
                <a:gd name="T70" fmla="*/ 2147483647 w 941"/>
                <a:gd name="T71" fmla="*/ 2147483647 h 864"/>
                <a:gd name="T72" fmla="*/ 2147483647 w 941"/>
                <a:gd name="T73" fmla="*/ 2147483647 h 864"/>
                <a:gd name="T74" fmla="*/ 2147483647 w 941"/>
                <a:gd name="T75" fmla="*/ 2147483647 h 864"/>
                <a:gd name="T76" fmla="*/ 2147483647 w 941"/>
                <a:gd name="T77" fmla="*/ 2147483647 h 864"/>
                <a:gd name="T78" fmla="*/ 2147483647 w 941"/>
                <a:gd name="T79" fmla="*/ 2147483647 h 864"/>
                <a:gd name="T80" fmla="*/ 2147483647 w 941"/>
                <a:gd name="T81" fmla="*/ 2147483647 h 864"/>
                <a:gd name="T82" fmla="*/ 2147483647 w 941"/>
                <a:gd name="T83" fmla="*/ 2147483647 h 864"/>
                <a:gd name="T84" fmla="*/ 2147483647 w 941"/>
                <a:gd name="T85" fmla="*/ 2147483647 h 864"/>
                <a:gd name="T86" fmla="*/ 2147483647 w 941"/>
                <a:gd name="T87" fmla="*/ 2147483647 h 864"/>
                <a:gd name="T88" fmla="*/ 2147483647 w 941"/>
                <a:gd name="T89" fmla="*/ 2147483647 h 864"/>
                <a:gd name="T90" fmla="*/ 2147483647 w 941"/>
                <a:gd name="T91" fmla="*/ 2147483647 h 864"/>
                <a:gd name="T92" fmla="*/ 2147483647 w 941"/>
                <a:gd name="T93" fmla="*/ 2147483647 h 864"/>
                <a:gd name="T94" fmla="*/ 2147483647 w 941"/>
                <a:gd name="T95" fmla="*/ 2147483647 h 864"/>
                <a:gd name="T96" fmla="*/ 2147483647 w 941"/>
                <a:gd name="T97" fmla="*/ 2147483647 h 864"/>
                <a:gd name="T98" fmla="*/ 2147483647 w 941"/>
                <a:gd name="T99" fmla="*/ 2147483647 h 864"/>
                <a:gd name="T100" fmla="*/ 2147483647 w 941"/>
                <a:gd name="T101" fmla="*/ 2147483647 h 864"/>
                <a:gd name="T102" fmla="*/ 2147483647 w 941"/>
                <a:gd name="T103" fmla="*/ 2147483647 h 864"/>
                <a:gd name="T104" fmla="*/ 2147483647 w 941"/>
                <a:gd name="T105" fmla="*/ 2147483647 h 864"/>
                <a:gd name="T106" fmla="*/ 2147483647 w 941"/>
                <a:gd name="T107" fmla="*/ 2147483647 h 864"/>
                <a:gd name="T108" fmla="*/ 2147483647 w 941"/>
                <a:gd name="T109" fmla="*/ 2147483647 h 864"/>
                <a:gd name="T110" fmla="*/ 2147483647 w 941"/>
                <a:gd name="T111" fmla="*/ 2147483647 h 86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41" h="864">
                  <a:moveTo>
                    <a:pt x="11" y="33"/>
                  </a:moveTo>
                  <a:lnTo>
                    <a:pt x="25" y="33"/>
                  </a:lnTo>
                  <a:lnTo>
                    <a:pt x="34" y="33"/>
                  </a:lnTo>
                  <a:lnTo>
                    <a:pt x="45" y="38"/>
                  </a:lnTo>
                  <a:lnTo>
                    <a:pt x="63" y="45"/>
                  </a:lnTo>
                  <a:lnTo>
                    <a:pt x="73" y="51"/>
                  </a:lnTo>
                  <a:lnTo>
                    <a:pt x="85" y="59"/>
                  </a:lnTo>
                  <a:lnTo>
                    <a:pt x="92" y="81"/>
                  </a:lnTo>
                  <a:lnTo>
                    <a:pt x="101" y="101"/>
                  </a:lnTo>
                  <a:lnTo>
                    <a:pt x="83" y="125"/>
                  </a:lnTo>
                  <a:lnTo>
                    <a:pt x="68" y="137"/>
                  </a:lnTo>
                  <a:lnTo>
                    <a:pt x="50" y="144"/>
                  </a:lnTo>
                  <a:lnTo>
                    <a:pt x="35" y="146"/>
                  </a:lnTo>
                  <a:lnTo>
                    <a:pt x="36" y="164"/>
                  </a:lnTo>
                  <a:lnTo>
                    <a:pt x="51" y="161"/>
                  </a:lnTo>
                  <a:lnTo>
                    <a:pt x="66" y="152"/>
                  </a:lnTo>
                  <a:lnTo>
                    <a:pt x="77" y="146"/>
                  </a:lnTo>
                  <a:lnTo>
                    <a:pt x="96" y="137"/>
                  </a:lnTo>
                  <a:lnTo>
                    <a:pt x="107" y="131"/>
                  </a:lnTo>
                  <a:lnTo>
                    <a:pt x="119" y="140"/>
                  </a:lnTo>
                  <a:lnTo>
                    <a:pt x="104" y="140"/>
                  </a:lnTo>
                  <a:lnTo>
                    <a:pt x="93" y="144"/>
                  </a:lnTo>
                  <a:lnTo>
                    <a:pt x="101" y="158"/>
                  </a:lnTo>
                  <a:lnTo>
                    <a:pt x="114" y="153"/>
                  </a:lnTo>
                  <a:lnTo>
                    <a:pt x="125" y="146"/>
                  </a:lnTo>
                  <a:lnTo>
                    <a:pt x="138" y="158"/>
                  </a:lnTo>
                  <a:lnTo>
                    <a:pt x="128" y="168"/>
                  </a:lnTo>
                  <a:lnTo>
                    <a:pt x="155" y="177"/>
                  </a:lnTo>
                  <a:lnTo>
                    <a:pt x="150" y="186"/>
                  </a:lnTo>
                  <a:lnTo>
                    <a:pt x="140" y="188"/>
                  </a:lnTo>
                  <a:lnTo>
                    <a:pt x="128" y="188"/>
                  </a:lnTo>
                  <a:lnTo>
                    <a:pt x="114" y="197"/>
                  </a:lnTo>
                  <a:lnTo>
                    <a:pt x="125" y="198"/>
                  </a:lnTo>
                  <a:lnTo>
                    <a:pt x="137" y="203"/>
                  </a:lnTo>
                  <a:lnTo>
                    <a:pt x="143" y="216"/>
                  </a:lnTo>
                  <a:lnTo>
                    <a:pt x="134" y="228"/>
                  </a:lnTo>
                  <a:lnTo>
                    <a:pt x="137" y="246"/>
                  </a:lnTo>
                  <a:lnTo>
                    <a:pt x="153" y="248"/>
                  </a:lnTo>
                  <a:lnTo>
                    <a:pt x="170" y="231"/>
                  </a:lnTo>
                  <a:lnTo>
                    <a:pt x="180" y="218"/>
                  </a:lnTo>
                  <a:lnTo>
                    <a:pt x="192" y="221"/>
                  </a:lnTo>
                  <a:lnTo>
                    <a:pt x="195" y="234"/>
                  </a:lnTo>
                  <a:lnTo>
                    <a:pt x="180" y="251"/>
                  </a:lnTo>
                  <a:lnTo>
                    <a:pt x="165" y="258"/>
                  </a:lnTo>
                  <a:lnTo>
                    <a:pt x="152" y="273"/>
                  </a:lnTo>
                  <a:lnTo>
                    <a:pt x="117" y="276"/>
                  </a:lnTo>
                  <a:lnTo>
                    <a:pt x="84" y="276"/>
                  </a:lnTo>
                  <a:lnTo>
                    <a:pt x="68" y="281"/>
                  </a:lnTo>
                  <a:lnTo>
                    <a:pt x="60" y="290"/>
                  </a:lnTo>
                  <a:lnTo>
                    <a:pt x="66" y="306"/>
                  </a:lnTo>
                  <a:lnTo>
                    <a:pt x="60" y="315"/>
                  </a:lnTo>
                  <a:lnTo>
                    <a:pt x="50" y="324"/>
                  </a:lnTo>
                  <a:lnTo>
                    <a:pt x="56" y="335"/>
                  </a:lnTo>
                  <a:lnTo>
                    <a:pt x="65" y="347"/>
                  </a:lnTo>
                  <a:lnTo>
                    <a:pt x="83" y="357"/>
                  </a:lnTo>
                  <a:lnTo>
                    <a:pt x="92" y="347"/>
                  </a:lnTo>
                  <a:lnTo>
                    <a:pt x="111" y="341"/>
                  </a:lnTo>
                  <a:lnTo>
                    <a:pt x="132" y="341"/>
                  </a:lnTo>
                  <a:lnTo>
                    <a:pt x="144" y="341"/>
                  </a:lnTo>
                  <a:lnTo>
                    <a:pt x="161" y="329"/>
                  </a:lnTo>
                  <a:lnTo>
                    <a:pt x="174" y="323"/>
                  </a:lnTo>
                  <a:lnTo>
                    <a:pt x="183" y="342"/>
                  </a:lnTo>
                  <a:lnTo>
                    <a:pt x="177" y="353"/>
                  </a:lnTo>
                  <a:lnTo>
                    <a:pt x="161" y="360"/>
                  </a:lnTo>
                  <a:lnTo>
                    <a:pt x="149" y="365"/>
                  </a:lnTo>
                  <a:lnTo>
                    <a:pt x="138" y="380"/>
                  </a:lnTo>
                  <a:lnTo>
                    <a:pt x="128" y="401"/>
                  </a:lnTo>
                  <a:lnTo>
                    <a:pt x="128" y="420"/>
                  </a:lnTo>
                  <a:lnTo>
                    <a:pt x="138" y="431"/>
                  </a:lnTo>
                  <a:lnTo>
                    <a:pt x="159" y="432"/>
                  </a:lnTo>
                  <a:lnTo>
                    <a:pt x="171" y="444"/>
                  </a:lnTo>
                  <a:lnTo>
                    <a:pt x="176" y="464"/>
                  </a:lnTo>
                  <a:lnTo>
                    <a:pt x="177" y="479"/>
                  </a:lnTo>
                  <a:lnTo>
                    <a:pt x="155" y="486"/>
                  </a:lnTo>
                  <a:lnTo>
                    <a:pt x="140" y="482"/>
                  </a:lnTo>
                  <a:lnTo>
                    <a:pt x="126" y="482"/>
                  </a:lnTo>
                  <a:lnTo>
                    <a:pt x="134" y="518"/>
                  </a:lnTo>
                  <a:lnTo>
                    <a:pt x="153" y="540"/>
                  </a:lnTo>
                  <a:lnTo>
                    <a:pt x="171" y="561"/>
                  </a:lnTo>
                  <a:lnTo>
                    <a:pt x="182" y="569"/>
                  </a:lnTo>
                  <a:lnTo>
                    <a:pt x="203" y="563"/>
                  </a:lnTo>
                  <a:lnTo>
                    <a:pt x="222" y="572"/>
                  </a:lnTo>
                  <a:lnTo>
                    <a:pt x="231" y="588"/>
                  </a:lnTo>
                  <a:lnTo>
                    <a:pt x="260" y="588"/>
                  </a:lnTo>
                  <a:lnTo>
                    <a:pt x="278" y="594"/>
                  </a:lnTo>
                  <a:lnTo>
                    <a:pt x="290" y="615"/>
                  </a:lnTo>
                  <a:lnTo>
                    <a:pt x="302" y="644"/>
                  </a:lnTo>
                  <a:lnTo>
                    <a:pt x="330" y="675"/>
                  </a:lnTo>
                  <a:lnTo>
                    <a:pt x="344" y="695"/>
                  </a:lnTo>
                  <a:lnTo>
                    <a:pt x="350" y="728"/>
                  </a:lnTo>
                  <a:lnTo>
                    <a:pt x="374" y="741"/>
                  </a:lnTo>
                  <a:lnTo>
                    <a:pt x="410" y="752"/>
                  </a:lnTo>
                  <a:lnTo>
                    <a:pt x="419" y="756"/>
                  </a:lnTo>
                  <a:lnTo>
                    <a:pt x="432" y="740"/>
                  </a:lnTo>
                  <a:lnTo>
                    <a:pt x="437" y="728"/>
                  </a:lnTo>
                  <a:lnTo>
                    <a:pt x="438" y="714"/>
                  </a:lnTo>
                  <a:lnTo>
                    <a:pt x="458" y="720"/>
                  </a:lnTo>
                  <a:lnTo>
                    <a:pt x="462" y="732"/>
                  </a:lnTo>
                  <a:lnTo>
                    <a:pt x="474" y="720"/>
                  </a:lnTo>
                  <a:lnTo>
                    <a:pt x="483" y="702"/>
                  </a:lnTo>
                  <a:lnTo>
                    <a:pt x="504" y="701"/>
                  </a:lnTo>
                  <a:lnTo>
                    <a:pt x="515" y="686"/>
                  </a:lnTo>
                  <a:lnTo>
                    <a:pt x="534" y="687"/>
                  </a:lnTo>
                  <a:lnTo>
                    <a:pt x="540" y="671"/>
                  </a:lnTo>
                  <a:lnTo>
                    <a:pt x="558" y="659"/>
                  </a:lnTo>
                  <a:lnTo>
                    <a:pt x="573" y="663"/>
                  </a:lnTo>
                  <a:lnTo>
                    <a:pt x="570" y="686"/>
                  </a:lnTo>
                  <a:lnTo>
                    <a:pt x="581" y="705"/>
                  </a:lnTo>
                  <a:lnTo>
                    <a:pt x="569" y="732"/>
                  </a:lnTo>
                  <a:lnTo>
                    <a:pt x="567" y="746"/>
                  </a:lnTo>
                  <a:lnTo>
                    <a:pt x="602" y="765"/>
                  </a:lnTo>
                  <a:lnTo>
                    <a:pt x="629" y="777"/>
                  </a:lnTo>
                  <a:lnTo>
                    <a:pt x="636" y="797"/>
                  </a:lnTo>
                  <a:lnTo>
                    <a:pt x="638" y="810"/>
                  </a:lnTo>
                  <a:lnTo>
                    <a:pt x="615" y="803"/>
                  </a:lnTo>
                  <a:lnTo>
                    <a:pt x="611" y="795"/>
                  </a:lnTo>
                  <a:lnTo>
                    <a:pt x="587" y="800"/>
                  </a:lnTo>
                  <a:lnTo>
                    <a:pt x="609" y="824"/>
                  </a:lnTo>
                  <a:lnTo>
                    <a:pt x="695" y="863"/>
                  </a:lnTo>
                  <a:lnTo>
                    <a:pt x="714" y="864"/>
                  </a:lnTo>
                  <a:lnTo>
                    <a:pt x="719" y="842"/>
                  </a:lnTo>
                  <a:lnTo>
                    <a:pt x="716" y="824"/>
                  </a:lnTo>
                  <a:lnTo>
                    <a:pt x="747" y="810"/>
                  </a:lnTo>
                  <a:lnTo>
                    <a:pt x="779" y="785"/>
                  </a:lnTo>
                  <a:lnTo>
                    <a:pt x="782" y="770"/>
                  </a:lnTo>
                  <a:lnTo>
                    <a:pt x="782" y="746"/>
                  </a:lnTo>
                  <a:lnTo>
                    <a:pt x="813" y="740"/>
                  </a:lnTo>
                  <a:lnTo>
                    <a:pt x="825" y="702"/>
                  </a:lnTo>
                  <a:lnTo>
                    <a:pt x="812" y="675"/>
                  </a:lnTo>
                  <a:lnTo>
                    <a:pt x="788" y="671"/>
                  </a:lnTo>
                  <a:lnTo>
                    <a:pt x="764" y="647"/>
                  </a:lnTo>
                  <a:lnTo>
                    <a:pt x="758" y="590"/>
                  </a:lnTo>
                  <a:lnTo>
                    <a:pt x="780" y="558"/>
                  </a:lnTo>
                  <a:lnTo>
                    <a:pt x="803" y="555"/>
                  </a:lnTo>
                  <a:lnTo>
                    <a:pt x="791" y="516"/>
                  </a:lnTo>
                  <a:lnTo>
                    <a:pt x="761" y="503"/>
                  </a:lnTo>
                  <a:lnTo>
                    <a:pt x="762" y="464"/>
                  </a:lnTo>
                  <a:lnTo>
                    <a:pt x="777" y="458"/>
                  </a:lnTo>
                  <a:lnTo>
                    <a:pt x="804" y="461"/>
                  </a:lnTo>
                  <a:lnTo>
                    <a:pt x="825" y="437"/>
                  </a:lnTo>
                  <a:lnTo>
                    <a:pt x="831" y="419"/>
                  </a:lnTo>
                  <a:lnTo>
                    <a:pt x="863" y="399"/>
                  </a:lnTo>
                  <a:lnTo>
                    <a:pt x="869" y="365"/>
                  </a:lnTo>
                  <a:lnTo>
                    <a:pt x="863" y="330"/>
                  </a:lnTo>
                  <a:lnTo>
                    <a:pt x="860" y="309"/>
                  </a:lnTo>
                  <a:lnTo>
                    <a:pt x="887" y="293"/>
                  </a:lnTo>
                  <a:lnTo>
                    <a:pt x="900" y="287"/>
                  </a:lnTo>
                  <a:lnTo>
                    <a:pt x="929" y="287"/>
                  </a:lnTo>
                  <a:lnTo>
                    <a:pt x="941" y="279"/>
                  </a:lnTo>
                  <a:lnTo>
                    <a:pt x="939" y="260"/>
                  </a:lnTo>
                  <a:lnTo>
                    <a:pt x="923" y="234"/>
                  </a:lnTo>
                  <a:lnTo>
                    <a:pt x="906" y="222"/>
                  </a:lnTo>
                  <a:lnTo>
                    <a:pt x="882" y="209"/>
                  </a:lnTo>
                  <a:lnTo>
                    <a:pt x="852" y="206"/>
                  </a:lnTo>
                  <a:lnTo>
                    <a:pt x="842" y="237"/>
                  </a:lnTo>
                  <a:lnTo>
                    <a:pt x="840" y="258"/>
                  </a:lnTo>
                  <a:lnTo>
                    <a:pt x="860" y="255"/>
                  </a:lnTo>
                  <a:lnTo>
                    <a:pt x="883" y="284"/>
                  </a:lnTo>
                  <a:lnTo>
                    <a:pt x="861" y="297"/>
                  </a:lnTo>
                  <a:lnTo>
                    <a:pt x="842" y="291"/>
                  </a:lnTo>
                  <a:lnTo>
                    <a:pt x="816" y="290"/>
                  </a:lnTo>
                  <a:lnTo>
                    <a:pt x="794" y="315"/>
                  </a:lnTo>
                  <a:lnTo>
                    <a:pt x="767" y="336"/>
                  </a:lnTo>
                  <a:lnTo>
                    <a:pt x="741" y="336"/>
                  </a:lnTo>
                  <a:lnTo>
                    <a:pt x="713" y="311"/>
                  </a:lnTo>
                  <a:lnTo>
                    <a:pt x="675" y="290"/>
                  </a:lnTo>
                  <a:lnTo>
                    <a:pt x="641" y="276"/>
                  </a:lnTo>
                  <a:lnTo>
                    <a:pt x="620" y="269"/>
                  </a:lnTo>
                  <a:lnTo>
                    <a:pt x="596" y="276"/>
                  </a:lnTo>
                  <a:lnTo>
                    <a:pt x="576" y="300"/>
                  </a:lnTo>
                  <a:lnTo>
                    <a:pt x="564" y="332"/>
                  </a:lnTo>
                  <a:lnTo>
                    <a:pt x="551" y="330"/>
                  </a:lnTo>
                  <a:lnTo>
                    <a:pt x="554" y="314"/>
                  </a:lnTo>
                  <a:lnTo>
                    <a:pt x="545" y="309"/>
                  </a:lnTo>
                  <a:lnTo>
                    <a:pt x="536" y="300"/>
                  </a:lnTo>
                  <a:lnTo>
                    <a:pt x="552" y="297"/>
                  </a:lnTo>
                  <a:lnTo>
                    <a:pt x="564" y="291"/>
                  </a:lnTo>
                  <a:lnTo>
                    <a:pt x="576" y="284"/>
                  </a:lnTo>
                  <a:lnTo>
                    <a:pt x="573" y="273"/>
                  </a:lnTo>
                  <a:lnTo>
                    <a:pt x="567" y="261"/>
                  </a:lnTo>
                  <a:lnTo>
                    <a:pt x="569" y="239"/>
                  </a:lnTo>
                  <a:lnTo>
                    <a:pt x="536" y="242"/>
                  </a:lnTo>
                  <a:lnTo>
                    <a:pt x="494" y="255"/>
                  </a:lnTo>
                  <a:lnTo>
                    <a:pt x="471" y="263"/>
                  </a:lnTo>
                  <a:lnTo>
                    <a:pt x="462" y="249"/>
                  </a:lnTo>
                  <a:lnTo>
                    <a:pt x="483" y="236"/>
                  </a:lnTo>
                  <a:lnTo>
                    <a:pt x="510" y="222"/>
                  </a:lnTo>
                  <a:lnTo>
                    <a:pt x="522" y="200"/>
                  </a:lnTo>
                  <a:lnTo>
                    <a:pt x="525" y="170"/>
                  </a:lnTo>
                  <a:lnTo>
                    <a:pt x="530" y="140"/>
                  </a:lnTo>
                  <a:lnTo>
                    <a:pt x="524" y="122"/>
                  </a:lnTo>
                  <a:lnTo>
                    <a:pt x="510" y="105"/>
                  </a:lnTo>
                  <a:lnTo>
                    <a:pt x="503" y="87"/>
                  </a:lnTo>
                  <a:lnTo>
                    <a:pt x="506" y="68"/>
                  </a:lnTo>
                  <a:lnTo>
                    <a:pt x="495" y="63"/>
                  </a:lnTo>
                  <a:lnTo>
                    <a:pt x="480" y="74"/>
                  </a:lnTo>
                  <a:lnTo>
                    <a:pt x="473" y="86"/>
                  </a:lnTo>
                  <a:lnTo>
                    <a:pt x="449" y="71"/>
                  </a:lnTo>
                  <a:lnTo>
                    <a:pt x="422" y="62"/>
                  </a:lnTo>
                  <a:lnTo>
                    <a:pt x="407" y="51"/>
                  </a:lnTo>
                  <a:lnTo>
                    <a:pt x="390" y="47"/>
                  </a:lnTo>
                  <a:lnTo>
                    <a:pt x="384" y="38"/>
                  </a:lnTo>
                  <a:lnTo>
                    <a:pt x="387" y="26"/>
                  </a:lnTo>
                  <a:lnTo>
                    <a:pt x="384" y="11"/>
                  </a:lnTo>
                  <a:lnTo>
                    <a:pt x="366" y="29"/>
                  </a:lnTo>
                  <a:lnTo>
                    <a:pt x="342" y="53"/>
                  </a:lnTo>
                  <a:lnTo>
                    <a:pt x="332" y="60"/>
                  </a:lnTo>
                  <a:lnTo>
                    <a:pt x="326" y="44"/>
                  </a:lnTo>
                  <a:lnTo>
                    <a:pt x="318" y="35"/>
                  </a:lnTo>
                  <a:lnTo>
                    <a:pt x="306" y="48"/>
                  </a:lnTo>
                  <a:lnTo>
                    <a:pt x="299" y="57"/>
                  </a:lnTo>
                  <a:lnTo>
                    <a:pt x="288" y="59"/>
                  </a:lnTo>
                  <a:lnTo>
                    <a:pt x="276" y="48"/>
                  </a:lnTo>
                  <a:lnTo>
                    <a:pt x="264" y="29"/>
                  </a:lnTo>
                  <a:lnTo>
                    <a:pt x="234" y="12"/>
                  </a:lnTo>
                  <a:lnTo>
                    <a:pt x="219" y="20"/>
                  </a:lnTo>
                  <a:lnTo>
                    <a:pt x="201" y="12"/>
                  </a:lnTo>
                  <a:lnTo>
                    <a:pt x="162" y="0"/>
                  </a:lnTo>
                  <a:lnTo>
                    <a:pt x="114" y="0"/>
                  </a:lnTo>
                  <a:lnTo>
                    <a:pt x="84" y="2"/>
                  </a:lnTo>
                  <a:lnTo>
                    <a:pt x="57" y="2"/>
                  </a:lnTo>
                  <a:lnTo>
                    <a:pt x="32" y="2"/>
                  </a:lnTo>
                  <a:lnTo>
                    <a:pt x="15" y="2"/>
                  </a:lnTo>
                  <a:lnTo>
                    <a:pt x="5" y="2"/>
                  </a:lnTo>
                  <a:lnTo>
                    <a:pt x="0" y="17"/>
                  </a:lnTo>
                  <a:lnTo>
                    <a:pt x="11" y="3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14" name="Freeform 41"/>
            <p:cNvSpPr>
              <a:spLocks/>
            </p:cNvSpPr>
            <p:nvPr/>
          </p:nvSpPr>
          <p:spPr bwMode="auto">
            <a:xfrm>
              <a:off x="5728680" y="494930"/>
              <a:ext cx="128984" cy="187235"/>
            </a:xfrm>
            <a:custGeom>
              <a:avLst/>
              <a:gdLst>
                <a:gd name="T0" fmla="*/ 2147483647 w 93"/>
                <a:gd name="T1" fmla="*/ 0 h 135"/>
                <a:gd name="T2" fmla="*/ 2147483647 w 93"/>
                <a:gd name="T3" fmla="*/ 2147483647 h 135"/>
                <a:gd name="T4" fmla="*/ 2147483647 w 93"/>
                <a:gd name="T5" fmla="*/ 2147483647 h 135"/>
                <a:gd name="T6" fmla="*/ 0 w 93"/>
                <a:gd name="T7" fmla="*/ 2147483647 h 135"/>
                <a:gd name="T8" fmla="*/ 2147483647 w 93"/>
                <a:gd name="T9" fmla="*/ 2147483647 h 135"/>
                <a:gd name="T10" fmla="*/ 2147483647 w 93"/>
                <a:gd name="T11" fmla="*/ 2147483647 h 135"/>
                <a:gd name="T12" fmla="*/ 2147483647 w 93"/>
                <a:gd name="T13" fmla="*/ 2147483647 h 135"/>
                <a:gd name="T14" fmla="*/ 2147483647 w 93"/>
                <a:gd name="T15" fmla="*/ 2147483647 h 135"/>
                <a:gd name="T16" fmla="*/ 2147483647 w 93"/>
                <a:gd name="T17" fmla="*/ 2147483647 h 135"/>
                <a:gd name="T18" fmla="*/ 2147483647 w 93"/>
                <a:gd name="T19" fmla="*/ 2147483647 h 135"/>
                <a:gd name="T20" fmla="*/ 2147483647 w 93"/>
                <a:gd name="T21" fmla="*/ 2147483647 h 135"/>
                <a:gd name="T22" fmla="*/ 2147483647 w 93"/>
                <a:gd name="T23" fmla="*/ 2147483647 h 135"/>
                <a:gd name="T24" fmla="*/ 2147483647 w 93"/>
                <a:gd name="T25" fmla="*/ 2147483647 h 135"/>
                <a:gd name="T26" fmla="*/ 2147483647 w 93"/>
                <a:gd name="T27" fmla="*/ 2147483647 h 135"/>
                <a:gd name="T28" fmla="*/ 2147483647 w 93"/>
                <a:gd name="T29" fmla="*/ 2147483647 h 135"/>
                <a:gd name="T30" fmla="*/ 2147483647 w 93"/>
                <a:gd name="T31" fmla="*/ 2147483647 h 135"/>
                <a:gd name="T32" fmla="*/ 2147483647 w 93"/>
                <a:gd name="T33" fmla="*/ 2147483647 h 135"/>
                <a:gd name="T34" fmla="*/ 2147483647 w 93"/>
                <a:gd name="T35" fmla="*/ 2147483647 h 135"/>
                <a:gd name="T36" fmla="*/ 2147483647 w 93"/>
                <a:gd name="T37" fmla="*/ 2147483647 h 135"/>
                <a:gd name="T38" fmla="*/ 2147483647 w 93"/>
                <a:gd name="T39" fmla="*/ 2147483647 h 135"/>
                <a:gd name="T40" fmla="*/ 2147483647 w 93"/>
                <a:gd name="T41" fmla="*/ 0 h 1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135">
                  <a:moveTo>
                    <a:pt x="38" y="0"/>
                  </a:moveTo>
                  <a:lnTo>
                    <a:pt x="17" y="4"/>
                  </a:lnTo>
                  <a:lnTo>
                    <a:pt x="6" y="36"/>
                  </a:lnTo>
                  <a:lnTo>
                    <a:pt x="0" y="88"/>
                  </a:lnTo>
                  <a:lnTo>
                    <a:pt x="2" y="126"/>
                  </a:lnTo>
                  <a:lnTo>
                    <a:pt x="8" y="135"/>
                  </a:lnTo>
                  <a:lnTo>
                    <a:pt x="26" y="123"/>
                  </a:lnTo>
                  <a:lnTo>
                    <a:pt x="30" y="109"/>
                  </a:lnTo>
                  <a:lnTo>
                    <a:pt x="30" y="87"/>
                  </a:lnTo>
                  <a:lnTo>
                    <a:pt x="26" y="75"/>
                  </a:lnTo>
                  <a:lnTo>
                    <a:pt x="33" y="66"/>
                  </a:lnTo>
                  <a:lnTo>
                    <a:pt x="45" y="81"/>
                  </a:lnTo>
                  <a:lnTo>
                    <a:pt x="60" y="70"/>
                  </a:lnTo>
                  <a:lnTo>
                    <a:pt x="75" y="64"/>
                  </a:lnTo>
                  <a:lnTo>
                    <a:pt x="92" y="61"/>
                  </a:lnTo>
                  <a:lnTo>
                    <a:pt x="93" y="43"/>
                  </a:lnTo>
                  <a:lnTo>
                    <a:pt x="77" y="42"/>
                  </a:lnTo>
                  <a:lnTo>
                    <a:pt x="56" y="43"/>
                  </a:lnTo>
                  <a:lnTo>
                    <a:pt x="44" y="31"/>
                  </a:lnTo>
                  <a:lnTo>
                    <a:pt x="38" y="1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  <p:sp>
          <p:nvSpPr>
            <p:cNvPr id="215" name="Freeform 43"/>
            <p:cNvSpPr>
              <a:spLocks/>
            </p:cNvSpPr>
            <p:nvPr/>
          </p:nvSpPr>
          <p:spPr bwMode="auto">
            <a:xfrm>
              <a:off x="5803574" y="655814"/>
              <a:ext cx="77668" cy="105407"/>
            </a:xfrm>
            <a:custGeom>
              <a:avLst/>
              <a:gdLst>
                <a:gd name="T0" fmla="*/ 2147483647 w 56"/>
                <a:gd name="T1" fmla="*/ 0 h 76"/>
                <a:gd name="T2" fmla="*/ 2147483647 w 56"/>
                <a:gd name="T3" fmla="*/ 2147483647 h 76"/>
                <a:gd name="T4" fmla="*/ 2147483647 w 56"/>
                <a:gd name="T5" fmla="*/ 2147483647 h 76"/>
                <a:gd name="T6" fmla="*/ 2147483647 w 56"/>
                <a:gd name="T7" fmla="*/ 2147483647 h 76"/>
                <a:gd name="T8" fmla="*/ 2147483647 w 56"/>
                <a:gd name="T9" fmla="*/ 2147483647 h 76"/>
                <a:gd name="T10" fmla="*/ 2147483647 w 56"/>
                <a:gd name="T11" fmla="*/ 2147483647 h 76"/>
                <a:gd name="T12" fmla="*/ 2147483647 w 56"/>
                <a:gd name="T13" fmla="*/ 2147483647 h 76"/>
                <a:gd name="T14" fmla="*/ 2147483647 w 56"/>
                <a:gd name="T15" fmla="*/ 2147483647 h 76"/>
                <a:gd name="T16" fmla="*/ 2147483647 w 56"/>
                <a:gd name="T17" fmla="*/ 0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6" h="76">
                  <a:moveTo>
                    <a:pt x="49" y="0"/>
                  </a:moveTo>
                  <a:cubicBezTo>
                    <a:pt x="44" y="4"/>
                    <a:pt x="40" y="5"/>
                    <a:pt x="34" y="6"/>
                  </a:cubicBezTo>
                  <a:cubicBezTo>
                    <a:pt x="24" y="13"/>
                    <a:pt x="21" y="30"/>
                    <a:pt x="3" y="36"/>
                  </a:cubicBezTo>
                  <a:cubicBezTo>
                    <a:pt x="0" y="45"/>
                    <a:pt x="23" y="48"/>
                    <a:pt x="26" y="53"/>
                  </a:cubicBezTo>
                  <a:cubicBezTo>
                    <a:pt x="29" y="58"/>
                    <a:pt x="19" y="61"/>
                    <a:pt x="21" y="65"/>
                  </a:cubicBezTo>
                  <a:cubicBezTo>
                    <a:pt x="26" y="72"/>
                    <a:pt x="31" y="74"/>
                    <a:pt x="39" y="75"/>
                  </a:cubicBezTo>
                  <a:cubicBezTo>
                    <a:pt x="42" y="75"/>
                    <a:pt x="45" y="76"/>
                    <a:pt x="48" y="74"/>
                  </a:cubicBezTo>
                  <a:cubicBezTo>
                    <a:pt x="56" y="69"/>
                    <a:pt x="49" y="52"/>
                    <a:pt x="47" y="48"/>
                  </a:cubicBezTo>
                  <a:cubicBezTo>
                    <a:pt x="47" y="36"/>
                    <a:pt x="55" y="7"/>
                    <a:pt x="4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solidFill>
                  <a:srgbClr val="000000"/>
                </a:solidFill>
                <a:latin typeface="Lucida Grande" charset="0"/>
                <a:ea typeface="ＭＳ Ｐゴシック" charset="-128"/>
              </a:endParaRPr>
            </a:p>
          </p:txBody>
        </p:sp>
      </p:grpSp>
      <p:sp>
        <p:nvSpPr>
          <p:cNvPr id="216" name="Text Box 48"/>
          <p:cNvSpPr txBox="1">
            <a:spLocks noChangeArrowheads="1"/>
          </p:cNvSpPr>
          <p:nvPr/>
        </p:nvSpPr>
        <p:spPr bwMode="auto">
          <a:xfrm>
            <a:off x="5786931" y="5229200"/>
            <a:ext cx="7389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Baden-</a:t>
            </a:r>
          </a:p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Württemberg</a:t>
            </a:r>
            <a:endParaRPr lang="de-DE" sz="1000" dirty="0">
              <a:solidFill>
                <a:srgbClr val="000000"/>
              </a:solidFill>
              <a:ea typeface="ＭＳ Ｐゴシック" charset="-128"/>
            </a:endParaRP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675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17" name="Text Box 49"/>
          <p:cNvSpPr txBox="1">
            <a:spLocks noChangeArrowheads="1"/>
          </p:cNvSpPr>
          <p:nvPr/>
        </p:nvSpPr>
        <p:spPr bwMode="auto">
          <a:xfrm>
            <a:off x="7285347" y="5065439"/>
            <a:ext cx="4039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Bayern</a:t>
            </a: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115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18" name="Text Box 50"/>
          <p:cNvSpPr txBox="1">
            <a:spLocks noChangeArrowheads="1"/>
          </p:cNvSpPr>
          <p:nvPr/>
        </p:nvSpPr>
        <p:spPr bwMode="auto">
          <a:xfrm>
            <a:off x="4736976" y="4705399"/>
            <a:ext cx="50975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Saarland</a:t>
            </a: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14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19" name="Text Box 51"/>
          <p:cNvSpPr txBox="1">
            <a:spLocks noChangeArrowheads="1"/>
          </p:cNvSpPr>
          <p:nvPr/>
        </p:nvSpPr>
        <p:spPr bwMode="auto">
          <a:xfrm>
            <a:off x="4953000" y="4077072"/>
            <a:ext cx="6604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Rheinland--</a:t>
            </a:r>
          </a:p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Pfalz</a:t>
            </a:r>
            <a:endParaRPr lang="de-DE" sz="1000" dirty="0">
              <a:solidFill>
                <a:srgbClr val="000000"/>
              </a:solidFill>
              <a:ea typeface="ＭＳ Ｐゴシック" charset="-128"/>
            </a:endParaRP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338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20" name="Text Box 52"/>
          <p:cNvSpPr txBox="1">
            <a:spLocks noChangeArrowheads="1"/>
          </p:cNvSpPr>
          <p:nvPr/>
        </p:nvSpPr>
        <p:spPr bwMode="auto">
          <a:xfrm>
            <a:off x="5961112" y="3645024"/>
            <a:ext cx="4328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Hessen</a:t>
            </a: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499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21" name="Text Box 53"/>
          <p:cNvSpPr txBox="1">
            <a:spLocks noChangeArrowheads="1"/>
          </p:cNvSpPr>
          <p:nvPr/>
        </p:nvSpPr>
        <p:spPr bwMode="auto">
          <a:xfrm>
            <a:off x="6897216" y="3533689"/>
            <a:ext cx="5738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FFFFFF">
                    <a:lumMod val="65000"/>
                  </a:srgbClr>
                </a:solidFill>
                <a:ea typeface="ＭＳ Ｐゴシック" charset="-128"/>
              </a:rPr>
              <a:t>Thüringen</a:t>
            </a:r>
          </a:p>
          <a:p>
            <a:pPr eaLnBrk="1" hangingPunct="1"/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22" name="Text Box 54"/>
          <p:cNvSpPr txBox="1">
            <a:spLocks noChangeArrowheads="1"/>
          </p:cNvSpPr>
          <p:nvPr/>
        </p:nvSpPr>
        <p:spPr bwMode="auto">
          <a:xfrm>
            <a:off x="7981051" y="3407479"/>
            <a:ext cx="4953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Sachsen</a:t>
            </a: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2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23" name="Text Box 55"/>
          <p:cNvSpPr txBox="1">
            <a:spLocks noChangeArrowheads="1"/>
          </p:cNvSpPr>
          <p:nvPr/>
        </p:nvSpPr>
        <p:spPr bwMode="auto">
          <a:xfrm>
            <a:off x="8193360" y="2329135"/>
            <a:ext cx="3270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Berlin</a:t>
            </a:r>
          </a:p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9</a:t>
            </a:r>
          </a:p>
        </p:txBody>
      </p:sp>
      <p:sp>
        <p:nvSpPr>
          <p:cNvPr id="224" name="Text Box 56"/>
          <p:cNvSpPr txBox="1">
            <a:spLocks noChangeArrowheads="1"/>
          </p:cNvSpPr>
          <p:nvPr/>
        </p:nvSpPr>
        <p:spPr bwMode="auto">
          <a:xfrm>
            <a:off x="7745613" y="1969095"/>
            <a:ext cx="73577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Brandenburg</a:t>
            </a: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3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25" name="Text Box 57"/>
          <p:cNvSpPr txBox="1">
            <a:spLocks noChangeArrowheads="1"/>
          </p:cNvSpPr>
          <p:nvPr/>
        </p:nvSpPr>
        <p:spPr bwMode="auto">
          <a:xfrm>
            <a:off x="7473280" y="1239143"/>
            <a:ext cx="7742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rgbClr val="FFFFFF">
                    <a:lumMod val="65000"/>
                  </a:srgbClr>
                </a:solidFill>
                <a:ea typeface="ＭＳ Ｐゴシック" charset="-128"/>
              </a:rPr>
              <a:t>Mecklenburg-</a:t>
            </a:r>
          </a:p>
          <a:p>
            <a:pPr eaLnBrk="1" hangingPunct="1"/>
            <a:r>
              <a:rPr lang="de-DE" sz="1000" dirty="0" smtClean="0">
                <a:solidFill>
                  <a:srgbClr val="FFFFFF">
                    <a:lumMod val="65000"/>
                  </a:srgbClr>
                </a:solidFill>
                <a:ea typeface="ＭＳ Ｐゴシック" charset="-128"/>
              </a:rPr>
              <a:t>Vorpommern</a:t>
            </a:r>
            <a:endParaRPr lang="de-DE" sz="1000" dirty="0">
              <a:solidFill>
                <a:srgbClr val="FFFFFF">
                  <a:lumMod val="65000"/>
                </a:srgbClr>
              </a:solidFill>
              <a:ea typeface="ＭＳ Ｐゴシック" charset="-128"/>
            </a:endParaRPr>
          </a:p>
        </p:txBody>
      </p:sp>
      <p:sp>
        <p:nvSpPr>
          <p:cNvPr id="226" name="Text Box 58"/>
          <p:cNvSpPr txBox="1">
            <a:spLocks noChangeArrowheads="1"/>
          </p:cNvSpPr>
          <p:nvPr/>
        </p:nvSpPr>
        <p:spPr bwMode="auto">
          <a:xfrm>
            <a:off x="6537176" y="1537047"/>
            <a:ext cx="52578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Hamburg</a:t>
            </a:r>
          </a:p>
          <a:p>
            <a:pPr eaLnBrk="1" hangingPunct="1"/>
            <a:r>
              <a:rPr lang="de-DE" sz="1000" b="1" dirty="0">
                <a:solidFill>
                  <a:srgbClr val="000000"/>
                </a:solidFill>
                <a:ea typeface="ＭＳ Ｐゴシック" charset="-128"/>
              </a:rPr>
              <a:t>3</a:t>
            </a:r>
          </a:p>
        </p:txBody>
      </p:sp>
      <p:sp>
        <p:nvSpPr>
          <p:cNvPr id="227" name="Text Box 59"/>
          <p:cNvSpPr txBox="1">
            <a:spLocks noChangeArrowheads="1"/>
          </p:cNvSpPr>
          <p:nvPr/>
        </p:nvSpPr>
        <p:spPr bwMode="auto">
          <a:xfrm>
            <a:off x="6368122" y="980728"/>
            <a:ext cx="9611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FFFFFF">
                    <a:lumMod val="65000"/>
                  </a:srgbClr>
                </a:solidFill>
                <a:ea typeface="ＭＳ Ｐゴシック" charset="-128"/>
              </a:rPr>
              <a:t>Schleswig- </a:t>
            </a:r>
            <a:r>
              <a:rPr lang="de-DE" sz="1000" dirty="0" smtClean="0">
                <a:solidFill>
                  <a:srgbClr val="FFFFFF">
                    <a:lumMod val="65000"/>
                  </a:srgbClr>
                </a:solidFill>
                <a:ea typeface="ＭＳ Ｐゴシック" charset="-128"/>
              </a:rPr>
              <a:t>Holstein</a:t>
            </a:r>
            <a:endParaRPr lang="de-DE" sz="1000" dirty="0">
              <a:solidFill>
                <a:srgbClr val="FFFFFF">
                  <a:lumMod val="65000"/>
                </a:srgbClr>
              </a:solidFill>
              <a:ea typeface="ＭＳ Ｐゴシック" charset="-128"/>
            </a:endParaRPr>
          </a:p>
        </p:txBody>
      </p:sp>
      <p:sp>
        <p:nvSpPr>
          <p:cNvPr id="228" name="Text Box 60"/>
          <p:cNvSpPr txBox="1">
            <a:spLocks noChangeArrowheads="1"/>
          </p:cNvSpPr>
          <p:nvPr/>
        </p:nvSpPr>
        <p:spPr bwMode="auto">
          <a:xfrm>
            <a:off x="5801906" y="1700808"/>
            <a:ext cx="4472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>
                <a:solidFill>
                  <a:srgbClr val="000000"/>
                </a:solidFill>
                <a:ea typeface="ＭＳ Ｐゴシック" charset="-128"/>
              </a:rPr>
              <a:t>Bremen</a:t>
            </a:r>
          </a:p>
          <a:p>
            <a:pPr eaLnBrk="1" hangingPunct="1"/>
            <a:r>
              <a:rPr lang="de-DE" sz="1000" b="1" dirty="0">
                <a:solidFill>
                  <a:srgbClr val="000000"/>
                </a:solidFill>
                <a:ea typeface="ＭＳ Ｐゴシック" charset="-128"/>
              </a:rPr>
              <a:t>1</a:t>
            </a:r>
          </a:p>
        </p:txBody>
      </p:sp>
      <p:sp>
        <p:nvSpPr>
          <p:cNvPr id="229" name="Text Box 61"/>
          <p:cNvSpPr txBox="1">
            <a:spLocks noChangeArrowheads="1"/>
          </p:cNvSpPr>
          <p:nvPr/>
        </p:nvSpPr>
        <p:spPr bwMode="auto">
          <a:xfrm>
            <a:off x="6359906" y="2117726"/>
            <a:ext cx="474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Nieder-</a:t>
            </a:r>
          </a:p>
          <a:p>
            <a:pPr eaLnBrk="1" hangingPunct="1"/>
            <a:r>
              <a:rPr lang="de-DE" sz="1000" dirty="0" err="1" smtClean="0">
                <a:solidFill>
                  <a:srgbClr val="000000"/>
                </a:solidFill>
                <a:ea typeface="ＭＳ Ｐゴシック" charset="-128"/>
              </a:rPr>
              <a:t>sachsen</a:t>
            </a:r>
            <a:endParaRPr lang="de-DE" sz="1000" dirty="0">
              <a:solidFill>
                <a:srgbClr val="000000"/>
              </a:solidFill>
              <a:ea typeface="ＭＳ Ｐゴシック" charset="-128"/>
            </a:endParaRP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25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30" name="Text Box 62"/>
          <p:cNvSpPr txBox="1">
            <a:spLocks noChangeArrowheads="1"/>
          </p:cNvSpPr>
          <p:nvPr/>
        </p:nvSpPr>
        <p:spPr bwMode="auto">
          <a:xfrm>
            <a:off x="5097016" y="2924944"/>
            <a:ext cx="6395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Nordrhein- </a:t>
            </a:r>
          </a:p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Westfalen</a:t>
            </a:r>
            <a:endParaRPr lang="de-DE" sz="1000" dirty="0">
              <a:solidFill>
                <a:srgbClr val="000000"/>
              </a:solidFill>
              <a:ea typeface="ＭＳ Ｐゴシック" charset="-128"/>
            </a:endParaRP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156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31" name="Text Box 63"/>
          <p:cNvSpPr txBox="1">
            <a:spLocks noChangeArrowheads="1"/>
          </p:cNvSpPr>
          <p:nvPr/>
        </p:nvSpPr>
        <p:spPr bwMode="auto">
          <a:xfrm>
            <a:off x="7150695" y="2636912"/>
            <a:ext cx="538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Sachsen-</a:t>
            </a:r>
          </a:p>
          <a:p>
            <a:pPr eaLnBrk="1" hangingPunct="1"/>
            <a:r>
              <a:rPr lang="de-DE" sz="1000" dirty="0" smtClean="0">
                <a:solidFill>
                  <a:srgbClr val="000000"/>
                </a:solidFill>
                <a:ea typeface="ＭＳ Ｐゴシック" charset="-128"/>
              </a:rPr>
              <a:t>Anhalt</a:t>
            </a:r>
            <a:endParaRPr lang="de-DE" sz="1000" dirty="0">
              <a:solidFill>
                <a:srgbClr val="000000"/>
              </a:solidFill>
              <a:ea typeface="ＭＳ Ｐゴシック" charset="-128"/>
            </a:endParaRPr>
          </a:p>
          <a:p>
            <a:pPr eaLnBrk="1" hangingPunct="1"/>
            <a:r>
              <a:rPr lang="de-DE" sz="1000" b="1" dirty="0" smtClean="0">
                <a:solidFill>
                  <a:srgbClr val="000000"/>
                </a:solidFill>
                <a:ea typeface="ＭＳ Ｐゴシック" charset="-128"/>
              </a:rPr>
              <a:t>2</a:t>
            </a:r>
            <a:endParaRPr lang="de-DE" sz="1000" b="1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41269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nummernplatzhalt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D9AB388B-8EFD-48BC-AF54-DAA0EA174268}" type="slidenum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13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  <p:sp>
        <p:nvSpPr>
          <p:cNvPr id="17411" name="Datumsplatzhalter 2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44896F0C-7264-4FD1-A051-4938039A37E5}" type="datetime1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18.11.2012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  <p:sp>
        <p:nvSpPr>
          <p:cNvPr id="17412" name="Rectangle 394"/>
          <p:cNvSpPr>
            <a:spLocks noChangeArrowheads="1"/>
          </p:cNvSpPr>
          <p:nvPr/>
        </p:nvSpPr>
        <p:spPr bwMode="auto">
          <a:xfrm>
            <a:off x="611188" y="1079500"/>
            <a:ext cx="8805862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dirty="0">
                <a:solidFill>
                  <a:srgbClr val="555F73"/>
                </a:solidFill>
                <a:ea typeface="ＭＳ Ｐゴシック" charset="-128"/>
              </a:rPr>
              <a:t>DUALE HOCHSCHULE BADEN-WÜRTTEMBERG MANNHEIM</a:t>
            </a:r>
            <a:r>
              <a:rPr lang="de-DE" b="1" dirty="0">
                <a:solidFill>
                  <a:srgbClr val="4F585D"/>
                </a:solidFill>
                <a:ea typeface="ＭＳ Ｐゴシック" charset="-128"/>
              </a:rPr>
              <a:t/>
            </a:r>
            <a:br>
              <a:rPr lang="de-DE" b="1" dirty="0">
                <a:solidFill>
                  <a:srgbClr val="4F585D"/>
                </a:solidFill>
                <a:ea typeface="ＭＳ Ｐゴシック" charset="-128"/>
              </a:rPr>
            </a:br>
            <a:r>
              <a:rPr lang="de-DE" b="1" dirty="0" smtClean="0">
                <a:solidFill>
                  <a:srgbClr val="FF0000"/>
                </a:solidFill>
                <a:ea typeface="ＭＳ Ｐゴシック" charset="-128"/>
              </a:rPr>
              <a:t>BEGINNERS</a:t>
            </a:r>
            <a:endParaRPr lang="de-DE" sz="1800" dirty="0">
              <a:solidFill>
                <a:srgbClr val="FF0000"/>
              </a:solidFill>
              <a:ea typeface="ＭＳ Ｐゴシック" charset="-128"/>
            </a:endParaRPr>
          </a:p>
        </p:txBody>
      </p:sp>
      <p:graphicFrame>
        <p:nvGraphicFramePr>
          <p:cNvPr id="17413" name="Object 88"/>
          <p:cNvGraphicFramePr>
            <a:graphicFrameLocks noChangeAspect="1"/>
          </p:cNvGraphicFramePr>
          <p:nvPr/>
        </p:nvGraphicFramePr>
        <p:xfrm>
          <a:off x="273050" y="1700213"/>
          <a:ext cx="8696325" cy="506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7" name="Diagramm" r:id="rId4" imgW="9410700" imgH="5435600" progId="Excel.Chart.8">
                  <p:embed/>
                </p:oleObj>
              </mc:Choice>
              <mc:Fallback>
                <p:oleObj name="Diagramm" r:id="rId4" imgW="9410700" imgH="54356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1700213"/>
                        <a:ext cx="8696325" cy="506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3492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2"/>
          <p:cNvSpPr>
            <a:spLocks noGrp="1"/>
          </p:cNvSpPr>
          <p:nvPr>
            <p:ph type="title"/>
          </p:nvPr>
        </p:nvSpPr>
        <p:spPr>
          <a:xfrm>
            <a:off x="635000" y="981075"/>
            <a:ext cx="8785225" cy="514350"/>
          </a:xfrm>
        </p:spPr>
        <p:txBody>
          <a:bodyPr/>
          <a:lstStyle/>
          <a:p>
            <a:r>
              <a:rPr lang="de-DE" sz="3200" b="1" dirty="0" smtClean="0"/>
              <a:t>Overall Student Numbers</a:t>
            </a:r>
            <a:endParaRPr lang="de-DE" sz="3200" b="1" dirty="0" smtClean="0"/>
          </a:p>
        </p:txBody>
      </p:sp>
      <p:pic>
        <p:nvPicPr>
          <p:cNvPr id="18435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388" y="1700213"/>
            <a:ext cx="4746625" cy="4392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8900" y="1700213"/>
            <a:ext cx="4608513" cy="4403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Textfeld 1"/>
          <p:cNvSpPr txBox="1">
            <a:spLocks noChangeArrowheads="1"/>
          </p:cNvSpPr>
          <p:nvPr/>
        </p:nvSpPr>
        <p:spPr bwMode="auto">
          <a:xfrm>
            <a:off x="6321425" y="1782763"/>
            <a:ext cx="26638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de-DE" sz="1800" dirty="0" smtClean="0">
                <a:solidFill>
                  <a:srgbClr val="000000"/>
                </a:solidFill>
                <a:latin typeface="Arial"/>
              </a:rPr>
              <a:t>DHBW Mannheim</a:t>
            </a:r>
          </a:p>
        </p:txBody>
      </p:sp>
      <p:sp>
        <p:nvSpPr>
          <p:cNvPr id="22534" name="Textfeld 5"/>
          <p:cNvSpPr txBox="1">
            <a:spLocks noChangeArrowheads="1"/>
          </p:cNvSpPr>
          <p:nvPr/>
        </p:nvSpPr>
        <p:spPr bwMode="auto">
          <a:xfrm>
            <a:off x="1712913" y="1782763"/>
            <a:ext cx="26638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de-DE" sz="1800" dirty="0" smtClean="0">
                <a:solidFill>
                  <a:srgbClr val="000000"/>
                </a:solidFill>
                <a:latin typeface="Arial"/>
              </a:rPr>
              <a:t>DHBW </a:t>
            </a:r>
          </a:p>
        </p:txBody>
      </p:sp>
      <p:sp>
        <p:nvSpPr>
          <p:cNvPr id="18439" name="Datumsplatzhalter 1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5679BD55-F58F-49F5-A433-09CBFAF2FE95}" type="datetime1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18.11.2012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  <p:sp>
        <p:nvSpPr>
          <p:cNvPr id="18440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EC87F0C6-15E1-4036-A17A-5E7E0057B04C}" type="slidenum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14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13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675" y="3462338"/>
            <a:ext cx="2727325" cy="93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75" y="5005388"/>
            <a:ext cx="17145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9450388" y="1793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>
              <a:solidFill>
                <a:srgbClr val="000000"/>
              </a:solidFill>
              <a:latin typeface="Lucida Grande" charset="0"/>
              <a:ea typeface="ＭＳ Ｐゴシック" charset="-128"/>
            </a:endParaRPr>
          </a:p>
        </p:txBody>
      </p:sp>
      <p:sp>
        <p:nvSpPr>
          <p:cNvPr id="19461" name="Titel 2"/>
          <p:cNvSpPr>
            <a:spLocks noGrp="1"/>
          </p:cNvSpPr>
          <p:nvPr>
            <p:ph type="title"/>
          </p:nvPr>
        </p:nvSpPr>
        <p:spPr>
          <a:xfrm>
            <a:off x="635000" y="981075"/>
            <a:ext cx="8785225" cy="514350"/>
          </a:xfrm>
        </p:spPr>
        <p:txBody>
          <a:bodyPr/>
          <a:lstStyle/>
          <a:p>
            <a:r>
              <a:rPr lang="de-DE" sz="3200" b="1" dirty="0" err="1" smtClean="0"/>
              <a:t>Cooperating</a:t>
            </a:r>
            <a:r>
              <a:rPr lang="de-DE" sz="3200" b="1" dirty="0" smtClean="0"/>
              <a:t> Companies</a:t>
            </a:r>
            <a:endParaRPr lang="de-DE" sz="3200" b="1" dirty="0" smtClean="0"/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038" y="5326063"/>
            <a:ext cx="130175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2773363"/>
            <a:ext cx="111442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366963"/>
            <a:ext cx="8921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5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2744788"/>
            <a:ext cx="141446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6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5207000"/>
            <a:ext cx="91281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7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4418013"/>
            <a:ext cx="1654175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8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538" y="4292600"/>
            <a:ext cx="131445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9" name="Picture 18"/>
          <p:cNvPicPr>
            <a:picLocks noGrp="1" noChangeAspect="1" noChangeArrowheads="1"/>
          </p:cNvPicPr>
          <p:nvPr>
            <p:ph idx="1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950" y="1773238"/>
            <a:ext cx="5013325" cy="4067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70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3462338"/>
            <a:ext cx="1746250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71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38" y="2112963"/>
            <a:ext cx="2465387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72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588" y="1408113"/>
            <a:ext cx="32194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73" name="Datumsplatzhalter 1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D69E0ED9-8BF3-448D-86F4-4BB041EC6C33}" type="datetime1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18.11.2012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  <p:sp>
        <p:nvSpPr>
          <p:cNvPr id="19474" name="Foliennummernplatzhalt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E44C0038-9097-4D02-9A5E-87AA97544D5F}" type="slidenum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15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0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631825" y="1196975"/>
            <a:ext cx="871378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de-DE" sz="2200" b="1" dirty="0" err="1" smtClean="0">
                <a:solidFill>
                  <a:srgbClr val="555F73"/>
                </a:solidFill>
                <a:latin typeface="Arial"/>
                <a:ea typeface="ＭＳ Ｐゴシック" charset="-128"/>
              </a:rPr>
              <a:t>Graduates</a:t>
            </a:r>
            <a:r>
              <a:rPr lang="de-DE" sz="2200" b="1" dirty="0" smtClean="0">
                <a:solidFill>
                  <a:srgbClr val="555F73"/>
                </a:solidFill>
                <a:latin typeface="Arial"/>
                <a:ea typeface="ＭＳ Ｐゴシック" charset="-128"/>
              </a:rPr>
              <a:t> </a:t>
            </a:r>
            <a:r>
              <a:rPr lang="de-DE" sz="2200" b="1" dirty="0" err="1" smtClean="0">
                <a:solidFill>
                  <a:srgbClr val="555F73"/>
                </a:solidFill>
                <a:latin typeface="Arial"/>
                <a:ea typeface="ＭＳ Ｐゴシック" charset="-128"/>
              </a:rPr>
              <a:t>of</a:t>
            </a:r>
            <a:r>
              <a:rPr lang="de-DE" sz="2200" b="1" dirty="0" smtClean="0">
                <a:solidFill>
                  <a:srgbClr val="555F73"/>
                </a:solidFill>
                <a:latin typeface="Arial"/>
                <a:ea typeface="ＭＳ Ｐゴシック" charset="-128"/>
              </a:rPr>
              <a:t> DHBW </a:t>
            </a:r>
            <a:r>
              <a:rPr lang="de-DE" sz="2200" b="1" dirty="0">
                <a:solidFill>
                  <a:srgbClr val="555F73"/>
                </a:solidFill>
                <a:latin typeface="Arial"/>
                <a:ea typeface="ＭＳ Ｐゴシック" charset="-128"/>
              </a:rPr>
              <a:t>MANNHEIM – EMPLOYABILITY 2011</a:t>
            </a:r>
            <a:endParaRPr lang="en-US" sz="2200" b="1" dirty="0">
              <a:solidFill>
                <a:srgbClr val="C80404"/>
              </a:solidFill>
              <a:latin typeface="Arial"/>
              <a:ea typeface="ＭＳ Ｐゴシック" charset="-128"/>
            </a:endParaRPr>
          </a:p>
          <a:p>
            <a:pPr>
              <a:defRPr/>
            </a:pPr>
            <a:endParaRPr lang="de-DE" sz="1800" b="1" dirty="0">
              <a:solidFill>
                <a:srgbClr val="C80404"/>
              </a:solidFill>
              <a:latin typeface="Generis Sans Com" pitchFamily="34" charset="0"/>
              <a:ea typeface="ＭＳ Ｐゴシック" charset="-128"/>
            </a:endParaRPr>
          </a:p>
        </p:txBody>
      </p:sp>
      <p:graphicFrame>
        <p:nvGraphicFramePr>
          <p:cNvPr id="20483" name="Object 7"/>
          <p:cNvGraphicFramePr>
            <a:graphicFrameLocks noChangeAspect="1"/>
          </p:cNvGraphicFramePr>
          <p:nvPr/>
        </p:nvGraphicFramePr>
        <p:xfrm>
          <a:off x="560388" y="1557338"/>
          <a:ext cx="8861425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1" name="Diagramm" r:id="rId4" imgW="11798300" imgH="8102600" progId="Excel.Chart.8">
                  <p:embed/>
                </p:oleObj>
              </mc:Choice>
              <mc:Fallback>
                <p:oleObj name="Diagramm" r:id="rId4" imgW="11798300" imgH="81026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1557338"/>
                        <a:ext cx="8861425" cy="460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Datumsplatzhalter 2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fld id="{2613E7BD-202B-4300-9A53-25D7CDF7D42A}" type="datetime1">
              <a:rPr lang="de-DE" sz="1100" smtClean="0">
                <a:solidFill>
                  <a:srgbClr val="5C6971"/>
                </a:solidFill>
                <a:latin typeface="Arial" charset="0"/>
              </a:rPr>
              <a:pPr/>
              <a:t>18.11.2012</a:t>
            </a:fld>
            <a:endParaRPr lang="de-DE" sz="1100" smtClean="0">
              <a:solidFill>
                <a:srgbClr val="5C6971"/>
              </a:solidFill>
              <a:latin typeface="Arial" charset="0"/>
            </a:endParaRPr>
          </a:p>
        </p:txBody>
      </p:sp>
      <p:sp>
        <p:nvSpPr>
          <p:cNvPr id="20485" name="Foliennummernplatzhalter 1"/>
          <p:cNvSpPr txBox="1">
            <a:spLocks noGrp="1"/>
          </p:cNvSpPr>
          <p:nvPr/>
        </p:nvSpPr>
        <p:spPr bwMode="auto">
          <a:xfrm>
            <a:off x="8575675" y="6297613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>
            <a:lvl1pPr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28" charset="0"/>
                <a:ea typeface="ＭＳ Ｐゴシック" pitchFamily="34" charset="-128"/>
              </a:defRPr>
            </a:lvl9pPr>
          </a:lstStyle>
          <a:p>
            <a:pPr algn="r"/>
            <a:fld id="{30F8052B-C8AF-43F7-8017-9CE9F8C44225}" type="slidenum">
              <a:rPr lang="de-DE" sz="1100">
                <a:solidFill>
                  <a:srgbClr val="5C6971"/>
                </a:solidFill>
                <a:latin typeface="Arial" charset="0"/>
              </a:rPr>
              <a:pPr algn="r"/>
              <a:t>16</a:t>
            </a:fld>
            <a:endParaRPr lang="de-DE" sz="1100">
              <a:solidFill>
                <a:srgbClr val="5C697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765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" name="Chart 1"/>
          <p:cNvGraphicFramePr>
            <a:graphicFrameLocks/>
          </p:cNvGraphicFramePr>
          <p:nvPr/>
        </p:nvGraphicFramePr>
        <p:xfrm>
          <a:off x="6351" y="987408"/>
          <a:ext cx="8947178" cy="5156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7" name="Rectangle 70"/>
          <p:cNvSpPr>
            <a:spLocks noChangeArrowheads="1"/>
          </p:cNvSpPr>
          <p:nvPr/>
        </p:nvSpPr>
        <p:spPr bwMode="auto">
          <a:xfrm>
            <a:off x="631825" y="1062038"/>
            <a:ext cx="8805863" cy="55880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>
              <a:defRPr/>
            </a:pP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Overview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of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school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exam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results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for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the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class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</a:t>
            </a:r>
            <a:r>
              <a:rPr lang="de-DE" sz="2000" b="1" dirty="0" err="1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of</a:t>
            </a:r>
            <a:r>
              <a:rPr lang="de-DE" sz="2000" b="1" dirty="0" smtClean="0">
                <a:solidFill>
                  <a:srgbClr val="C80404"/>
                </a:solidFill>
                <a:latin typeface="Arial"/>
                <a:ea typeface="ＭＳ Ｐゴシック" charset="-128"/>
              </a:rPr>
              <a:t> 2009</a:t>
            </a:r>
            <a:endParaRPr lang="de-DE" sz="2000" b="1" dirty="0">
              <a:solidFill>
                <a:srgbClr val="C80404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5517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0388" y="1387475"/>
            <a:ext cx="7829550" cy="457200"/>
          </a:xfrm>
        </p:spPr>
        <p:txBody>
          <a:bodyPr/>
          <a:lstStyle/>
          <a:p>
            <a:pPr eaLnBrk="1" hangingPunct="1"/>
            <a:r>
              <a:rPr lang="en-US" sz="2800" b="1" u="sng" smtClean="0">
                <a:latin typeface="Arial" charset="0"/>
              </a:rPr>
              <a:t>Faculty of Business Administration</a:t>
            </a:r>
            <a:r>
              <a:rPr lang="en-US" sz="2800" smtClean="0">
                <a:latin typeface="Arial" charset="0"/>
              </a:rPr>
              <a:t> </a:t>
            </a:r>
            <a:r>
              <a:rPr lang="en-US" sz="2000" i="1" smtClean="0">
                <a:latin typeface="Arial" charset="0"/>
              </a:rPr>
              <a:t/>
            </a:r>
            <a:br>
              <a:rPr lang="en-US" sz="2000" i="1" smtClean="0">
                <a:latin typeface="Arial" charset="0"/>
              </a:rPr>
            </a:br>
            <a:endParaRPr lang="en-US" sz="2800" smtClean="0"/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15925" y="1981200"/>
            <a:ext cx="4105275" cy="41116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92100" indent="-292100" eaLnBrk="1" hangingPunct="1">
              <a:lnSpc>
                <a:spcPct val="150000"/>
              </a:lnSpc>
              <a:buFontTx/>
              <a:buChar char="•"/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Banking    </a:t>
            </a:r>
          </a:p>
          <a:p>
            <a:pPr marL="292100" indent="-292100" eaLnBrk="1" hangingPunct="1">
              <a:lnSpc>
                <a:spcPct val="150000"/>
              </a:lnSpc>
              <a:buFontTx/>
              <a:buChar char="•"/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Service-Marketing </a:t>
            </a:r>
          </a:p>
          <a:p>
            <a:pPr marL="292100" indent="-292100" eaLnBrk="1" hangingPunct="1">
              <a:lnSpc>
                <a:spcPct val="150000"/>
              </a:lnSpc>
              <a:buFontTx/>
              <a:buChar char="•"/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 Public Health and Social Institutions</a:t>
            </a:r>
          </a:p>
          <a:p>
            <a:pPr marL="292100" indent="-292100" eaLnBrk="1" hangingPunct="1">
              <a:lnSpc>
                <a:spcPct val="150000"/>
              </a:lnSpc>
              <a:buFontTx/>
              <a:buChar char="•"/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Trade</a:t>
            </a:r>
          </a:p>
          <a:p>
            <a:pPr marL="292100" indent="-292100" eaLnBrk="1" hangingPunct="1">
              <a:lnSpc>
                <a:spcPct val="150000"/>
              </a:lnSpc>
              <a:buFontTx/>
              <a:buChar char="•"/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Real Estate Business </a:t>
            </a:r>
            <a:r>
              <a:rPr kumimoji="1" lang="en-US" sz="1600" b="1" dirty="0" smtClean="0">
                <a:latin typeface="Arial" charset="0"/>
              </a:rPr>
              <a:t>Administration</a:t>
            </a:r>
            <a:endParaRPr kumimoji="1" lang="en-US" sz="1600" b="1" dirty="0" smtClean="0">
              <a:latin typeface="Arial" charset="0"/>
            </a:endParaRPr>
          </a:p>
          <a:p>
            <a:pPr marL="292100" indent="-292100" eaLnBrk="1" hangingPunct="1">
              <a:lnSpc>
                <a:spcPct val="150000"/>
              </a:lnSpc>
              <a:buFontTx/>
              <a:buChar char="•"/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Industrial Management</a:t>
            </a:r>
          </a:p>
          <a:p>
            <a:pPr marL="292100" indent="-292100" eaLnBrk="1" hangingPunct="1">
              <a:lnSpc>
                <a:spcPct val="150000"/>
              </a:lnSpc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	Building Industry</a:t>
            </a:r>
          </a:p>
          <a:p>
            <a:pPr marL="292100" indent="-292100" eaLnBrk="1" hangingPunct="1">
              <a:lnSpc>
                <a:spcPct val="150000"/>
              </a:lnSpc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	Airport Management</a:t>
            </a:r>
          </a:p>
          <a:p>
            <a:pPr marL="292100" indent="-292100" eaLnBrk="1" hangingPunct="1">
              <a:lnSpc>
                <a:spcPct val="150000"/>
              </a:lnSpc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	International Marketing</a:t>
            </a:r>
          </a:p>
          <a:p>
            <a:pPr marL="292100" indent="-292100" eaLnBrk="1" hangingPunct="1">
              <a:lnSpc>
                <a:spcPct val="150000"/>
              </a:lnSpc>
              <a:tabLst>
                <a:tab pos="533400" algn="l"/>
              </a:tabLst>
            </a:pPr>
            <a:r>
              <a:rPr kumimoji="1" lang="en-US" sz="1600" b="1" dirty="0" smtClean="0">
                <a:latin typeface="Arial" charset="0"/>
              </a:rPr>
              <a:t>	Publisher Business Administration</a:t>
            </a:r>
          </a:p>
        </p:txBody>
      </p:sp>
      <p:sp>
        <p:nvSpPr>
          <p:cNvPr id="13316" name="Rectangle 13"/>
          <p:cNvSpPr>
            <a:spLocks noChangeArrowheads="1"/>
          </p:cNvSpPr>
          <p:nvPr/>
        </p:nvSpPr>
        <p:spPr bwMode="auto">
          <a:xfrm>
            <a:off x="4808538" y="2060575"/>
            <a:ext cx="410527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92100" indent="-292100" eaLnBrk="1" hangingPunct="1">
              <a:lnSpc>
                <a:spcPct val="150000"/>
              </a:lnSpc>
              <a:spcBef>
                <a:spcPct val="20000"/>
              </a:spcBef>
              <a:tabLst>
                <a:tab pos="533400" algn="l"/>
              </a:tabLst>
            </a:pPr>
            <a:endParaRPr kumimoji="1" lang="en-US" sz="1600" b="1">
              <a:solidFill>
                <a:srgbClr val="000000"/>
              </a:solidFill>
            </a:endParaRPr>
          </a:p>
        </p:txBody>
      </p:sp>
      <p:sp>
        <p:nvSpPr>
          <p:cNvPr id="13317" name="Rectangle 14"/>
          <p:cNvSpPr>
            <a:spLocks noChangeArrowheads="1"/>
          </p:cNvSpPr>
          <p:nvPr/>
        </p:nvSpPr>
        <p:spPr bwMode="auto">
          <a:xfrm>
            <a:off x="4808538" y="1989138"/>
            <a:ext cx="4178300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International Business Administration</a:t>
            </a: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Business Administration in </a:t>
            </a:r>
            <a:br>
              <a:rPr kumimoji="1" lang="en-US" sz="1600" b="1">
                <a:solidFill>
                  <a:srgbClr val="000000"/>
                </a:solidFill>
                <a:cs typeface="Arial" charset="0"/>
              </a:rPr>
            </a:b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Public Institutions</a:t>
            </a: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Forwarding,Transport and Logistics</a:t>
            </a: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Accountancy, Taxes and Auditing</a:t>
            </a: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Event Management</a:t>
            </a: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Insurcance</a:t>
            </a: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buFontTx/>
              <a:buChar char="•"/>
              <a:tabLst>
                <a:tab pos="533400" algn="l"/>
              </a:tabLst>
            </a:pPr>
            <a:endParaRPr kumimoji="1" lang="en-US" sz="1600" b="1">
              <a:solidFill>
                <a:srgbClr val="000000"/>
              </a:solidFill>
              <a:cs typeface="Arial" charset="0"/>
            </a:endParaRP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tabLst>
                <a:tab pos="533400" algn="l"/>
              </a:tabLst>
            </a:pPr>
            <a:endParaRPr kumimoji="1" lang="en-US" sz="1600" b="1">
              <a:solidFill>
                <a:srgbClr val="000000"/>
              </a:solidFill>
              <a:cs typeface="Arial" charset="0"/>
            </a:endParaRPr>
          </a:p>
          <a:p>
            <a:pPr marL="292100" indent="-292100">
              <a:lnSpc>
                <a:spcPct val="150000"/>
              </a:lnSpc>
              <a:spcBef>
                <a:spcPct val="20000"/>
              </a:spcBef>
              <a:tabLst>
                <a:tab pos="533400" algn="l"/>
              </a:tabLst>
            </a:pPr>
            <a:r>
              <a:rPr kumimoji="1" lang="en-US" sz="1600" b="1">
                <a:solidFill>
                  <a:srgbClr val="000000"/>
                </a:solidFill>
                <a:cs typeface="Arial" charset="0"/>
              </a:rPr>
              <a:t>Degree: Bachelor of Arts	210 ECTS</a:t>
            </a:r>
          </a:p>
        </p:txBody>
      </p:sp>
    </p:spTree>
    <p:extLst>
      <p:ext uri="{BB962C8B-B14F-4D97-AF65-F5344CB8AC3E}">
        <p14:creationId xmlns:p14="http://schemas.microsoft.com/office/powerpoint/2010/main" val="15579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8" y="1412875"/>
            <a:ext cx="9561512" cy="431800"/>
          </a:xfrm>
        </p:spPr>
        <p:txBody>
          <a:bodyPr/>
          <a:lstStyle/>
          <a:p>
            <a:pPr eaLnBrk="1" hangingPunct="1">
              <a:lnSpc>
                <a:spcPct val="65000"/>
              </a:lnSpc>
            </a:pPr>
            <a:r>
              <a:rPr lang="en-US" sz="2800" b="1" u="sng" dirty="0" smtClean="0">
                <a:latin typeface="Arial" charset="0"/>
              </a:rPr>
              <a:t>Faculty of </a:t>
            </a:r>
            <a:r>
              <a:rPr lang="en-US" sz="2800" b="1" u="sng" dirty="0" smtClean="0">
                <a:latin typeface="Arial" charset="0"/>
              </a:rPr>
              <a:t>Engineering</a:t>
            </a:r>
            <a:endParaRPr lang="en-US" dirty="0" smtClean="0"/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31825" y="2204864"/>
            <a:ext cx="3745111" cy="4464050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Char char="§"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Electrical </a:t>
            </a: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Engineering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§"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 Project</a:t>
            </a:r>
            <a:r>
              <a:rPr kumimoji="1"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Engineering</a:t>
            </a: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§"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Mechanical Engineering</a:t>
            </a:r>
            <a:endParaRPr kumimoji="1" lang="en-US" sz="1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Char char="§"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 Mechatronics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§"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 Industrial</a:t>
            </a:r>
            <a:r>
              <a:rPr kumimoji="1"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Engineering</a:t>
            </a: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Degree: Bachelor </a:t>
            </a: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of </a:t>
            </a: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Engineering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210 </a:t>
            </a:r>
            <a:r>
              <a:rPr kumimoji="1" lang="en-US" sz="1600" dirty="0" smtClean="0">
                <a:latin typeface="Arial" pitchFamily="34" charset="0"/>
                <a:cs typeface="Arial" pitchFamily="34" charset="0"/>
              </a:rPr>
              <a:t>ECTS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sz="2400" b="1" dirty="0" smtClean="0">
              <a:latin typeface="Arial" charset="0"/>
            </a:endParaRP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auto">
          <a:xfrm>
            <a:off x="4736976" y="2217961"/>
            <a:ext cx="4752082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81000" indent="-381000" algn="l" rtl="0" eaLnBrk="0" fontAlgn="base" hangingPunct="0">
              <a:spcBef>
                <a:spcPct val="2000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+mn-ea"/>
              </a:defRPr>
            </a:lvl2pPr>
            <a:lvl3pPr marL="1181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38300" indent="-266700" algn="l" rtl="0" eaLnBrk="0" fontAlgn="base" hangingPunct="0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2095500" indent="-266700" algn="l" rtl="0" eaLnBrk="0" fontAlgn="base" hangingPunct="0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552700" indent="-2667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3009900" indent="-2667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67100" indent="-2667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924300" indent="-266700" algn="l" rtl="0" fontAlgn="base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Char char="§"/>
            </a:pP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Applied Computer Science </a:t>
            </a:r>
          </a:p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Char char="§"/>
            </a:pP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Digital Media </a:t>
            </a:r>
          </a:p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Char char="§"/>
            </a:pP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Information Technology </a:t>
            </a:r>
          </a:p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Char char="§"/>
            </a:pP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International Business Information Technology</a:t>
            </a:r>
          </a:p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Char char="§"/>
            </a:pP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Information Management </a:t>
            </a:r>
          </a:p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None/>
            </a:pPr>
            <a:r>
              <a:rPr kumimoji="1" lang="de-DE" sz="1600" dirty="0" err="1" smtClean="0">
                <a:solidFill>
                  <a:srgbClr val="000000"/>
                </a:solidFill>
                <a:latin typeface="Arial" charset="0"/>
              </a:rPr>
              <a:t>Degree</a:t>
            </a: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: Bachelor </a:t>
            </a:r>
            <a:r>
              <a:rPr kumimoji="1" lang="de-DE" sz="1600" dirty="0" err="1" smtClean="0">
                <a:solidFill>
                  <a:srgbClr val="000000"/>
                </a:solidFill>
                <a:latin typeface="Arial" charset="0"/>
              </a:rPr>
              <a:t>of</a:t>
            </a:r>
            <a:r>
              <a:rPr kumimoji="1" lang="de-DE" sz="1600" dirty="0" smtClean="0">
                <a:solidFill>
                  <a:srgbClr val="000000"/>
                </a:solidFill>
                <a:latin typeface="Arial" charset="0"/>
              </a:rPr>
              <a:t> Science	210 ECTS</a:t>
            </a:r>
          </a:p>
          <a:p>
            <a:pPr eaLnBrk="1" hangingPunct="1">
              <a:lnSpc>
                <a:spcPct val="150000"/>
              </a:lnSpc>
              <a:buSzPct val="80000"/>
              <a:buFont typeface="Wingdings" pitchFamily="2" charset="2"/>
              <a:buNone/>
            </a:pPr>
            <a:endParaRPr kumimoji="1" lang="en-US" sz="2400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1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49145" y="412750"/>
            <a:ext cx="3123456" cy="458788"/>
          </a:xfrm>
        </p:spPr>
        <p:txBody>
          <a:bodyPr/>
          <a:lstStyle/>
          <a:p>
            <a:fld id="{4F10E2B9-B4FD-4735-91F4-647107EAE87D}" type="datetime1">
              <a:rPr lang="de-DE" smtClean="0"/>
              <a:t>18.11.2012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3B324B-891C-430B-B082-76FC59594EAE}" type="slidenum">
              <a:rPr lang="de-DE"/>
              <a:pPr/>
              <a:t>2</a:t>
            </a:fld>
            <a:endParaRPr lang="de-DE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 SHORT OVERVIEW ON THE HISTORY OF THE BADEN WUERTTEMBERG COOPERATIVE UNIVERSITY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435225"/>
            <a:ext cx="8534400" cy="3657600"/>
          </a:xfrm>
        </p:spPr>
        <p:txBody>
          <a:bodyPr/>
          <a:lstStyle/>
          <a:p>
            <a:pPr marL="533400" indent="-533400"/>
            <a:r>
              <a:rPr lang="en-US" sz="1600" b="1" dirty="0"/>
              <a:t>1974: Foundation of the “</a:t>
            </a:r>
            <a:r>
              <a:rPr lang="en-US" sz="1600" b="1" dirty="0" err="1"/>
              <a:t>Berufsakademie</a:t>
            </a:r>
            <a:r>
              <a:rPr lang="en-US" sz="1600" b="1" dirty="0"/>
              <a:t> Baden-Württemberg (BA)” </a:t>
            </a:r>
            <a:br>
              <a:rPr lang="en-US" sz="1600" b="1" dirty="0"/>
            </a:br>
            <a:r>
              <a:rPr lang="en-US" sz="1600" dirty="0"/>
              <a:t>(University of Cooperative Education)</a:t>
            </a:r>
          </a:p>
          <a:p>
            <a:pPr marL="533400" indent="-533400"/>
            <a:endParaRPr lang="en-US" sz="1600" dirty="0"/>
          </a:p>
          <a:p>
            <a:pPr marL="533400" indent="-533400"/>
            <a:r>
              <a:rPr lang="en-US" sz="1600" b="1" dirty="0"/>
              <a:t>1982: The start-up period is finished, the BA now has 8 different locations</a:t>
            </a:r>
          </a:p>
          <a:p>
            <a:pPr marL="533400" indent="-533400"/>
            <a:endParaRPr lang="en-US" sz="1600" b="1" dirty="0"/>
          </a:p>
          <a:p>
            <a:pPr marL="533400" indent="-533400"/>
            <a:r>
              <a:rPr lang="en-US" sz="1600" b="1" dirty="0"/>
              <a:t>1989: 15 years after foundation: Over 10.000 students, more than 4.000 “dual partners”</a:t>
            </a:r>
          </a:p>
          <a:p>
            <a:pPr marL="533400" indent="-533400"/>
            <a:endParaRPr lang="en-US" sz="1600" b="1" dirty="0"/>
          </a:p>
          <a:p>
            <a:pPr marL="533400" indent="-533400"/>
            <a:r>
              <a:rPr lang="en-US" sz="1600" b="1" dirty="0"/>
              <a:t>2006: The BA system is transformed from diploma into bachelor degree </a:t>
            </a:r>
            <a:r>
              <a:rPr lang="en-US" sz="1600" b="1" dirty="0" err="1"/>
              <a:t>programme</a:t>
            </a:r>
            <a:r>
              <a:rPr lang="en-US" sz="1600" b="1" dirty="0"/>
              <a:t> </a:t>
            </a:r>
          </a:p>
          <a:p>
            <a:pPr marL="533400" indent="-533400"/>
            <a:endParaRPr lang="en-US" sz="1600" b="1" dirty="0"/>
          </a:p>
          <a:p>
            <a:pPr marL="533400" indent="-533400"/>
            <a:r>
              <a:rPr lang="en-US" sz="1600" b="1" dirty="0"/>
              <a:t>2009: The BA is converted into the “</a:t>
            </a:r>
            <a:r>
              <a:rPr lang="en-US" sz="1600" b="1" dirty="0" err="1"/>
              <a:t>Duale</a:t>
            </a:r>
            <a:r>
              <a:rPr lang="en-US" sz="1600" b="1" dirty="0"/>
              <a:t> </a:t>
            </a:r>
            <a:r>
              <a:rPr lang="en-US" sz="1600" b="1" dirty="0" err="1"/>
              <a:t>Hochschule</a:t>
            </a:r>
            <a:r>
              <a:rPr lang="en-US" sz="1600" b="1" dirty="0"/>
              <a:t> Baden-Württemberg (DHBW)” </a:t>
            </a:r>
            <a:r>
              <a:rPr lang="en-US" sz="1600" dirty="0"/>
              <a:t>(Baden-Wuerttemberg Cooperative State University)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49313" y="1268413"/>
            <a:ext cx="7829550" cy="457200"/>
          </a:xfrm>
        </p:spPr>
        <p:txBody>
          <a:bodyPr/>
          <a:lstStyle/>
          <a:p>
            <a:pPr eaLnBrk="1" hangingPunct="1"/>
            <a:r>
              <a:rPr lang="de-DE" sz="2800" smtClean="0"/>
              <a:t>Master Programs –Graduate School Rhein-Neckar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4188" y="2301875"/>
            <a:ext cx="6438900" cy="41513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Engineering Management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Gesundheitsmanagement und Controlling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Human Ressource Management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Information and Performance Management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Innovation Management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IT Management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de-DE" smtClean="0">
                <a:latin typeface="Arial" charset="0"/>
              </a:rPr>
              <a:t>Life Science Management (MBA)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de-DE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579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633B2-93E4-4F0B-A342-DE8868080298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B47A39-F650-4B4F-8707-9766CD069A8F}" type="slidenum">
              <a:rPr lang="de-DE"/>
              <a:pPr/>
              <a:t>21</a:t>
            </a:fld>
            <a:endParaRPr lang="de-DE"/>
          </a:p>
        </p:txBody>
      </p:sp>
      <p:sp>
        <p:nvSpPr>
          <p:cNvPr id="165890" name="Foliennummernplatzhalter 4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F21D2B0E-C015-489C-A1FD-9EC3BA56AD0A}" type="slidenum">
              <a:rPr lang="de-DE" sz="1300">
                <a:solidFill>
                  <a:srgbClr val="716A6A"/>
                </a:solidFill>
                <a:latin typeface="Lucida Grande" pitchFamily="80" charset="0"/>
              </a:rPr>
              <a:pPr algn="r"/>
              <a:t>21</a:t>
            </a:fld>
            <a:endParaRPr lang="de-DE" sz="1300">
              <a:latin typeface="Lucida Grande" pitchFamily="80" charset="0"/>
            </a:endParaRPr>
          </a:p>
        </p:txBody>
      </p:sp>
      <p:pic>
        <p:nvPicPr>
          <p:cNvPr id="165892" name="Picture 4" descr="Studiengänge Wirtschaf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36"/>
          <a:stretch>
            <a:fillRect/>
          </a:stretch>
        </p:blipFill>
        <p:spPr bwMode="auto">
          <a:xfrm>
            <a:off x="776288" y="2133600"/>
            <a:ext cx="4076700" cy="39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894" name="Picture 6" descr="Studiengänge Wirtschaf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51"/>
          <a:stretch>
            <a:fillRect/>
          </a:stretch>
        </p:blipFill>
        <p:spPr bwMode="auto">
          <a:xfrm>
            <a:off x="5313363" y="2478088"/>
            <a:ext cx="4076700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762000" y="14478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eaLnBrk="1" hangingPunct="1"/>
            <a:r>
              <a:rPr lang="de-DE" sz="2200">
                <a:solidFill>
                  <a:srgbClr val="E2001A"/>
                </a:solidFill>
              </a:rPr>
              <a:t>DEGREE PROGRAMMES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4BD4A-FA06-4CE9-8A23-74C542068A9C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5391DA-89E7-48EE-82CF-F839BED39639}" type="slidenum">
              <a:rPr lang="de-DE"/>
              <a:pPr/>
              <a:t>22</a:t>
            </a:fld>
            <a:endParaRPr lang="de-DE"/>
          </a:p>
        </p:txBody>
      </p:sp>
      <p:sp>
        <p:nvSpPr>
          <p:cNvPr id="143362" name="Foliennummernplatzhalter 4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A9E407F2-62CB-4531-B8AF-483A7E95BF9A}" type="slidenum">
              <a:rPr lang="de-DE" sz="1300">
                <a:solidFill>
                  <a:srgbClr val="716A6A"/>
                </a:solidFill>
                <a:latin typeface="Lucida Grande" pitchFamily="80" charset="0"/>
              </a:rPr>
              <a:pPr algn="r"/>
              <a:t>22</a:t>
            </a:fld>
            <a:endParaRPr lang="de-DE" sz="1300">
              <a:latin typeface="Lucida Grande" pitchFamily="80" charset="0"/>
            </a:endParaRPr>
          </a:p>
        </p:txBody>
      </p:sp>
      <p:pic>
        <p:nvPicPr>
          <p:cNvPr id="143366" name="Picture 6" descr="Studienangebot T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23"/>
          <a:stretch>
            <a:fillRect/>
          </a:stretch>
        </p:blipFill>
        <p:spPr bwMode="auto">
          <a:xfrm>
            <a:off x="5384800" y="2338388"/>
            <a:ext cx="4171950" cy="375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67" name="Picture 7" descr="Studienangebot T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64"/>
          <a:stretch>
            <a:fillRect/>
          </a:stretch>
        </p:blipFill>
        <p:spPr bwMode="auto">
          <a:xfrm>
            <a:off x="849313" y="2338388"/>
            <a:ext cx="41719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762000" y="1447800"/>
            <a:ext cx="8583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eaLnBrk="1" hangingPunct="1"/>
            <a:r>
              <a:rPr lang="de-DE" sz="2200">
                <a:solidFill>
                  <a:srgbClr val="E2001A"/>
                </a:solidFill>
              </a:rPr>
              <a:t>DEGREE PROGRAMMES ENGINEERING /</a:t>
            </a:r>
            <a:br>
              <a:rPr lang="de-DE" sz="2200">
                <a:solidFill>
                  <a:srgbClr val="E2001A"/>
                </a:solidFill>
              </a:rPr>
            </a:br>
            <a:r>
              <a:rPr lang="de-DE" sz="2200">
                <a:solidFill>
                  <a:srgbClr val="E2001A"/>
                </a:solidFill>
              </a:rPr>
              <a:t>SOCIAL WORK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A85F-5221-44D9-8C81-497FAB67CB77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309CEC-4519-4615-9DE9-F2FABFB52E30}" type="slidenum">
              <a:rPr lang="de-DE"/>
              <a:pPr/>
              <a:t>23</a:t>
            </a:fld>
            <a:endParaRPr lang="de-DE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447800"/>
            <a:ext cx="8728075" cy="838200"/>
          </a:xfrm>
          <a:noFill/>
        </p:spPr>
        <p:txBody>
          <a:bodyPr/>
          <a:lstStyle/>
          <a:p>
            <a:pPr defTabSz="914400"/>
            <a:r>
              <a:rPr lang="en-GB"/>
              <a:t>ALLOCATION OF STUDENTS – ACCORDING TO DEGREE PROGRAMMES (2009)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619250" y="2544763"/>
          <a:ext cx="6162675" cy="335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0720-4839-4288-A627-26552AD99EC5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4F6502-02C8-43F5-937B-CE0F0F9DEE7D}" type="slidenum">
              <a:rPr lang="de-DE"/>
              <a:pPr/>
              <a:t>24</a:t>
            </a:fld>
            <a:endParaRPr lang="de-DE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DUAL LEARNING – HOW DOES IT WORK? </a:t>
            </a:r>
            <a:br>
              <a:rPr lang="de-DE"/>
            </a:br>
            <a:endParaRPr lang="de-DE">
              <a:solidFill>
                <a:srgbClr val="5C6971"/>
              </a:solidFill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6288" y="2438400"/>
            <a:ext cx="3830637" cy="3657600"/>
          </a:xfrm>
        </p:spPr>
        <p:txBody>
          <a:bodyPr/>
          <a:lstStyle/>
          <a:p>
            <a:pPr marL="0" indent="0"/>
            <a:r>
              <a:rPr lang="en-GB" sz="1600" b="1">
                <a:solidFill>
                  <a:srgbClr val="E2001A"/>
                </a:solidFill>
              </a:rPr>
              <a:t>THEORETICAL BACKGROUND</a:t>
            </a:r>
          </a:p>
          <a:p>
            <a:pPr marL="0" indent="0"/>
            <a:endParaRPr lang="en-GB" sz="1600" b="1"/>
          </a:p>
          <a:p>
            <a:pPr marL="0" indent="0"/>
            <a:r>
              <a:rPr lang="en-GB" sz="1600" b="1"/>
              <a:t>6 x 12 weeks studying at one of the 12 DHBW locations and campus</a:t>
            </a:r>
            <a:r>
              <a:rPr lang="en-GB" sz="1600" b="1">
                <a:solidFill>
                  <a:srgbClr val="E2001A"/>
                </a:solidFill>
              </a:rPr>
              <a:t>es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5529263" y="2438400"/>
            <a:ext cx="40322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2813" eaLnBrk="1" hangingPunct="1">
              <a:spcBef>
                <a:spcPct val="20000"/>
              </a:spcBef>
            </a:pPr>
            <a:r>
              <a:rPr lang="en-GB" sz="1600" b="1">
                <a:solidFill>
                  <a:srgbClr val="E2001A"/>
                </a:solidFill>
              </a:rPr>
              <a:t>PRACTICAL EXPERIENCE</a:t>
            </a:r>
          </a:p>
          <a:p>
            <a:pPr defTabSz="912813" eaLnBrk="1" hangingPunct="1">
              <a:spcBef>
                <a:spcPct val="20000"/>
              </a:spcBef>
            </a:pPr>
            <a:endParaRPr lang="en-GB" sz="1600" b="1">
              <a:solidFill>
                <a:srgbClr val="5C6971"/>
              </a:solidFill>
            </a:endParaRPr>
          </a:p>
          <a:p>
            <a:pPr defTabSz="912813" eaLnBrk="1" hangingPunct="1">
              <a:spcBef>
                <a:spcPct val="20000"/>
              </a:spcBef>
            </a:pPr>
            <a:r>
              <a:rPr lang="en-GB" sz="1600" b="1">
                <a:solidFill>
                  <a:srgbClr val="5C6971"/>
                </a:solidFill>
              </a:rPr>
              <a:t>6 x 12 weeks practical qualification at one of over 8.000 cooperating companies and social institutions</a:t>
            </a:r>
          </a:p>
        </p:txBody>
      </p:sp>
      <p:pic>
        <p:nvPicPr>
          <p:cNvPr id="114694" name="Picture 6" descr="Ausbild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288" y="4200525"/>
            <a:ext cx="359886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5" name="Picture 7" descr="Unterrich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4183063"/>
            <a:ext cx="3598862" cy="169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80E78-7AFD-439B-A88E-32DAB4DB1165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E156D8-502E-4AD8-8640-8102A368DB34}" type="slidenum">
              <a:rPr lang="de-DE"/>
              <a:pPr/>
              <a:t>25</a:t>
            </a:fld>
            <a:endParaRPr lang="de-DE"/>
          </a:p>
        </p:txBody>
      </p:sp>
      <p:sp>
        <p:nvSpPr>
          <p:cNvPr id="137218" name="Foliennummernplatzhalter 3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FDCBF75A-D5E6-41D3-B05A-4F8F4FB8148F}" type="slidenum">
              <a:rPr lang="en-GB" sz="1300">
                <a:solidFill>
                  <a:srgbClr val="716A6A"/>
                </a:solidFill>
                <a:latin typeface="Lucida Grande" pitchFamily="80" charset="0"/>
              </a:rPr>
              <a:pPr algn="r"/>
              <a:t>25</a:t>
            </a:fld>
            <a:endParaRPr lang="en-GB" sz="1300">
              <a:latin typeface="Lucida Grande" pitchFamily="80" charset="0"/>
            </a:endParaRPr>
          </a:p>
        </p:txBody>
      </p:sp>
      <p:sp>
        <p:nvSpPr>
          <p:cNvPr id="137222" name="Rectangle 6"/>
          <p:cNvSpPr>
            <a:spLocks noChangeArrowheads="1"/>
          </p:cNvSpPr>
          <p:nvPr/>
        </p:nvSpPr>
        <p:spPr bwMode="auto">
          <a:xfrm>
            <a:off x="762000" y="14478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eaLnBrk="1" hangingPunct="1"/>
            <a:r>
              <a:rPr lang="de-DE" sz="2200">
                <a:solidFill>
                  <a:srgbClr val="E2001A"/>
                </a:solidFill>
              </a:rPr>
              <a:t>SUCCESS FACTORS</a:t>
            </a: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849313" y="2157413"/>
            <a:ext cx="4391025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GB" sz="1600" b="1">
                <a:solidFill>
                  <a:srgbClr val="5C6971"/>
                </a:solidFill>
              </a:rPr>
              <a:t>Valuable practical experience for the career entry 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GB" sz="1600" b="1">
                <a:solidFill>
                  <a:srgbClr val="5C6971"/>
                </a:solidFill>
              </a:rPr>
              <a:t>Financial independence</a:t>
            </a:r>
            <a:endParaRPr lang="en-GB" sz="1600" b="1">
              <a:solidFill>
                <a:srgbClr val="E2001A"/>
              </a:solidFill>
            </a:endParaRP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GB" sz="1600" b="1">
                <a:solidFill>
                  <a:srgbClr val="5C6971"/>
                </a:solidFill>
              </a:rPr>
              <a:t>Lecturers with up-to-date knowledge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GB" sz="1600" b="1">
                <a:solidFill>
                  <a:srgbClr val="5C6971"/>
                </a:solidFill>
              </a:rPr>
              <a:t>Intensive support in small classes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GB" sz="1600" b="1">
                <a:solidFill>
                  <a:srgbClr val="5C6971"/>
                </a:solidFill>
              </a:rPr>
              <a:t>International experience and outlook </a:t>
            </a:r>
          </a:p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GB" sz="1600" b="1">
                <a:solidFill>
                  <a:srgbClr val="5C6971"/>
                </a:solidFill>
              </a:rPr>
              <a:t>Recognised quality</a:t>
            </a:r>
          </a:p>
        </p:txBody>
      </p:sp>
      <p:pic>
        <p:nvPicPr>
          <p:cNvPr id="13722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2" t="15147" r="24089" b="1537"/>
          <a:stretch>
            <a:fillRect/>
          </a:stretch>
        </p:blipFill>
        <p:spPr bwMode="auto">
          <a:xfrm>
            <a:off x="5600700" y="1484313"/>
            <a:ext cx="36449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DB59-D9A3-47F8-81B2-827A823B631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A912E4-FEE4-44CC-9B6A-89CE487B1CB9}" type="slidenum">
              <a:rPr lang="de-DE"/>
              <a:pPr/>
              <a:t>26</a:t>
            </a:fld>
            <a:endParaRPr lang="de-DE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PROSPECTS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 sz="1600" b="1"/>
              <a:t>Job-integrating master degree programmes </a:t>
            </a:r>
          </a:p>
          <a:p>
            <a:pPr marL="0" indent="0">
              <a:lnSpc>
                <a:spcPct val="90000"/>
              </a:lnSpc>
            </a:pPr>
            <a:endParaRPr lang="en-US" sz="1600" b="1"/>
          </a:p>
          <a:p>
            <a:pPr marL="0" indent="0">
              <a:lnSpc>
                <a:spcPct val="90000"/>
              </a:lnSpc>
            </a:pPr>
            <a:endParaRPr lang="en-US" sz="1600" b="1"/>
          </a:p>
          <a:p>
            <a:pPr marL="0" indent="0">
              <a:lnSpc>
                <a:spcPct val="90000"/>
              </a:lnSpc>
            </a:pPr>
            <a:r>
              <a:rPr lang="en-US" sz="1600" b="1"/>
              <a:t>Cooperative research projects</a:t>
            </a:r>
          </a:p>
          <a:p>
            <a:pPr marL="0" indent="0">
              <a:lnSpc>
                <a:spcPct val="90000"/>
              </a:lnSpc>
            </a:pPr>
            <a:endParaRPr lang="en-US" sz="1600"/>
          </a:p>
          <a:p>
            <a:pPr marL="0" indent="0">
              <a:lnSpc>
                <a:spcPct val="90000"/>
              </a:lnSpc>
            </a:pPr>
            <a:endParaRPr lang="en-US" sz="1600"/>
          </a:p>
          <a:p>
            <a:pPr marL="0" indent="0">
              <a:lnSpc>
                <a:spcPct val="90000"/>
              </a:lnSpc>
            </a:pPr>
            <a:r>
              <a:rPr lang="en-US" sz="1600" b="1"/>
              <a:t>New campus in Heilbronn in 2010</a:t>
            </a:r>
          </a:p>
          <a:p>
            <a:pPr marL="0" indent="0">
              <a:lnSpc>
                <a:spcPct val="90000"/>
              </a:lnSpc>
            </a:pPr>
            <a:endParaRPr lang="en-US" sz="1600"/>
          </a:p>
          <a:p>
            <a:pPr marL="0" indent="0">
              <a:lnSpc>
                <a:spcPct val="90000"/>
              </a:lnSpc>
            </a:pPr>
            <a:endParaRPr lang="en-US" sz="1600"/>
          </a:p>
          <a:p>
            <a:pPr marL="0" indent="0">
              <a:lnSpc>
                <a:spcPct val="90000"/>
              </a:lnSpc>
            </a:pPr>
            <a:r>
              <a:rPr lang="en-US" sz="1600" b="1"/>
              <a:t>New degree programme for „medical assistent“ in planning</a:t>
            </a:r>
          </a:p>
        </p:txBody>
      </p:sp>
      <p:pic>
        <p:nvPicPr>
          <p:cNvPr id="205828" name="Picture 4" descr="ro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88" y="2552700"/>
            <a:ext cx="2376487" cy="258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600200"/>
            <a:ext cx="8359775" cy="457200"/>
          </a:xfrm>
        </p:spPr>
        <p:txBody>
          <a:bodyPr/>
          <a:lstStyle/>
          <a:p>
            <a:pPr eaLnBrk="1" hangingPunct="1"/>
            <a:r>
              <a:rPr lang="en-US" sz="2400" smtClean="0">
                <a:latin typeface="Arial" charset="0"/>
              </a:rPr>
              <a:t>Exchange Students in Mannheim - What to expect</a:t>
            </a:r>
            <a:br>
              <a:rPr lang="en-US" sz="2400" smtClean="0">
                <a:latin typeface="Arial" charset="0"/>
              </a:rPr>
            </a:br>
            <a:endParaRPr lang="en-US" sz="2400" smtClean="0">
              <a:latin typeface="Arial" charset="0"/>
            </a:endParaRP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2188" y="2349500"/>
            <a:ext cx="7705725" cy="41751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Classes with a maximum of 30 students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Close relations to the teaching staff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Undergraduate courses in English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Teaching not only theoretical orientated but also with a strong vocational focus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Additional German classes and other foreign languages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ECTS (European Credit Transfer System)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Partner-Program with German students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1600" b="1" smtClean="0">
                <a:latin typeface="Arial" charset="0"/>
              </a:rPr>
              <a:t>Well established relations with companies, e.g. to arrange internships</a:t>
            </a:r>
          </a:p>
          <a:p>
            <a:pPr eaLnBrk="1" hangingPunct="1"/>
            <a:endParaRPr lang="en-US" sz="16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851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71346-F071-4DB0-8647-1B58BED017FD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5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62700-81E9-4ABD-9383-B228E0FD7377}" type="slidenum">
              <a:rPr lang="de-DE"/>
              <a:pPr/>
              <a:t>28</a:t>
            </a:fld>
            <a:endParaRPr lang="de-DE"/>
          </a:p>
        </p:txBody>
      </p:sp>
      <p:sp>
        <p:nvSpPr>
          <p:cNvPr id="155650" name="Foliennummernplatzhalter 3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ABF1D9AD-B718-4F0D-A552-9616D1284135}" type="slidenum">
              <a:rPr lang="de-DE" sz="1300">
                <a:solidFill>
                  <a:srgbClr val="716A6A"/>
                </a:solidFill>
                <a:latin typeface="Lucida Grande" pitchFamily="80" charset="0"/>
              </a:rPr>
              <a:pPr algn="r"/>
              <a:t>28</a:t>
            </a:fld>
            <a:endParaRPr lang="de-DE" sz="1300">
              <a:latin typeface="Lucida Grande" pitchFamily="80" charset="0"/>
            </a:endParaRPr>
          </a:p>
        </p:txBody>
      </p:sp>
      <p:sp>
        <p:nvSpPr>
          <p:cNvPr id="1556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2050" y="2827338"/>
            <a:ext cx="5019675" cy="457200"/>
          </a:xfrm>
        </p:spPr>
        <p:txBody>
          <a:bodyPr lIns="0" tIns="0" rIns="0" bIns="0"/>
          <a:lstStyle/>
          <a:p>
            <a:pPr defTabSz="914400">
              <a:lnSpc>
                <a:spcPct val="80000"/>
              </a:lnSpc>
            </a:pPr>
            <a:r>
              <a:rPr lang="de-DE"/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9615A-8175-4369-9BAC-A08248EC519E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27BB7F-2DAA-43A7-9E3C-54C5994AFAC1}" type="slidenum">
              <a:rPr lang="de-DE"/>
              <a:pPr/>
              <a:t>3</a:t>
            </a:fld>
            <a:endParaRPr lang="de-DE"/>
          </a:p>
        </p:txBody>
      </p:sp>
      <p:sp>
        <p:nvSpPr>
          <p:cNvPr id="167938" name="Line 2"/>
          <p:cNvSpPr>
            <a:spLocks noChangeShapeType="1"/>
          </p:cNvSpPr>
          <p:nvPr/>
        </p:nvSpPr>
        <p:spPr bwMode="auto">
          <a:xfrm flipV="1">
            <a:off x="8337550" y="3932238"/>
            <a:ext cx="0" cy="792162"/>
          </a:xfrm>
          <a:prstGeom prst="line">
            <a:avLst/>
          </a:prstGeom>
          <a:noFill/>
          <a:ln w="889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838200" y="2608263"/>
            <a:ext cx="8723313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 eaLnBrk="1" hangingPunct="1"/>
            <a:r>
              <a:rPr lang="de-DE" sz="1600" b="1">
                <a:solidFill>
                  <a:srgbClr val="E2001A"/>
                </a:solidFill>
              </a:rPr>
              <a:t>Important Changes:</a:t>
            </a:r>
          </a:p>
        </p:txBody>
      </p:sp>
      <p:pic>
        <p:nvPicPr>
          <p:cNvPr id="167945" name="Picture 9" descr="BA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5" y="5064125"/>
            <a:ext cx="1362075" cy="74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7042150" y="3933825"/>
            <a:ext cx="2087563" cy="2232025"/>
          </a:xfrm>
          <a:prstGeom prst="rect">
            <a:avLst/>
          </a:prstGeom>
          <a:solidFill>
            <a:schemeClr val="bg1">
              <a:alpha val="75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67947" name="Picture 11" descr="DHBW_e_allg_46mm_rgb_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" t="14973" b="20566"/>
          <a:stretch>
            <a:fillRect/>
          </a:stretch>
        </p:blipFill>
        <p:spPr bwMode="auto">
          <a:xfrm>
            <a:off x="5961063" y="2474913"/>
            <a:ext cx="3457575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948" name="Rectangle 12"/>
          <p:cNvSpPr>
            <a:spLocks noChangeArrowheads="1"/>
          </p:cNvSpPr>
          <p:nvPr/>
        </p:nvSpPr>
        <p:spPr bwMode="auto">
          <a:xfrm>
            <a:off x="762000" y="14478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eaLnBrk="1" hangingPunct="1"/>
            <a:r>
              <a:rPr lang="de-DE">
                <a:solidFill>
                  <a:srgbClr val="E2001A"/>
                </a:solidFill>
              </a:rPr>
              <a:t>TRANSFORMATION INTO BADEN-WUERTTEMBERG COOPERATIVE STATE UNIVERSITY</a:t>
            </a:r>
          </a:p>
        </p:txBody>
      </p:sp>
      <p:sp>
        <p:nvSpPr>
          <p:cNvPr id="167950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849313" y="3116263"/>
            <a:ext cx="4751387" cy="2689225"/>
          </a:xfrm>
          <a:noFill/>
          <a:ln/>
        </p:spPr>
        <p:txBody>
          <a:bodyPr lIns="0" tIns="0" rIns="0" bIns="0"/>
          <a:lstStyle/>
          <a:p>
            <a:pPr marL="0" indent="0" defTabSz="914400"/>
            <a:r>
              <a:rPr lang="en-US" sz="1600" b="1"/>
              <a:t>Higher Education Studies / Higher Education Degree</a:t>
            </a:r>
            <a:br>
              <a:rPr lang="en-US" sz="1600" b="1"/>
            </a:br>
            <a:endParaRPr lang="en-US" sz="1600" b="1"/>
          </a:p>
          <a:p>
            <a:pPr marL="0" indent="0" defTabSz="914400"/>
            <a:r>
              <a:rPr lang="en-US" sz="1600" b="1"/>
              <a:t>New organizational structure with new central bodies - similar to US state university system</a:t>
            </a:r>
          </a:p>
          <a:p>
            <a:pPr marL="0" indent="0" defTabSz="914400"/>
            <a:endParaRPr lang="en-US" sz="1600" b="1"/>
          </a:p>
          <a:p>
            <a:pPr marL="0" indent="0" defTabSz="914400"/>
            <a:r>
              <a:rPr lang="en-US" sz="1600" b="1"/>
              <a:t>Dual Partners become members of the Baden-Wuerttemberg Cooperative State University </a:t>
            </a:r>
          </a:p>
          <a:p>
            <a:pPr marL="0" indent="0" defTabSz="914400"/>
            <a:endParaRPr lang="en-US" sz="1600" b="1"/>
          </a:p>
          <a:p>
            <a:pPr marL="0" indent="0" defTabSz="914400"/>
            <a:r>
              <a:rPr lang="en-US" sz="1600" b="1"/>
              <a:t>Cooperative Research / Executive Master Degree Programmes</a:t>
            </a:r>
          </a:p>
        </p:txBody>
      </p:sp>
      <p:sp>
        <p:nvSpPr>
          <p:cNvPr id="167951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54650" y="4076700"/>
            <a:ext cx="361950" cy="215900"/>
          </a:xfrm>
          <a:prstGeom prst="actionButtonForwardNex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3BC9-15A1-4780-BA18-FAEADF5719B7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40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03C9DE-6241-47FC-860C-3BA073E51867}" type="slidenum">
              <a:rPr lang="de-DE"/>
              <a:pPr/>
              <a:t>4</a:t>
            </a:fld>
            <a:endParaRPr lang="de-DE"/>
          </a:p>
        </p:txBody>
      </p:sp>
      <p:sp>
        <p:nvSpPr>
          <p:cNvPr id="120867" name="AutoShape 35"/>
          <p:cNvSpPr>
            <a:spLocks noChangeArrowheads="1"/>
          </p:cNvSpPr>
          <p:nvPr/>
        </p:nvSpPr>
        <p:spPr bwMode="auto">
          <a:xfrm rot="33822561">
            <a:off x="3795713" y="3125788"/>
            <a:ext cx="787400" cy="314325"/>
          </a:xfrm>
          <a:prstGeom prst="rightArrow">
            <a:avLst>
              <a:gd name="adj1" fmla="val 50000"/>
              <a:gd name="adj2" fmla="val 62626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75" name="AutoShape 43"/>
          <p:cNvSpPr>
            <a:spLocks noChangeArrowheads="1"/>
          </p:cNvSpPr>
          <p:nvPr/>
        </p:nvSpPr>
        <p:spPr bwMode="auto">
          <a:xfrm rot="16200000">
            <a:off x="6015832" y="3158331"/>
            <a:ext cx="322262" cy="288925"/>
          </a:xfrm>
          <a:prstGeom prst="rightArrow">
            <a:avLst>
              <a:gd name="adj1" fmla="val 50000"/>
              <a:gd name="adj2" fmla="val 27885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65" name="AutoShape 33"/>
          <p:cNvSpPr>
            <a:spLocks noChangeArrowheads="1"/>
          </p:cNvSpPr>
          <p:nvPr/>
        </p:nvSpPr>
        <p:spPr bwMode="auto">
          <a:xfrm rot="16200000">
            <a:off x="8710613" y="3200400"/>
            <a:ext cx="431800" cy="314325"/>
          </a:xfrm>
          <a:prstGeom prst="rightArrow">
            <a:avLst>
              <a:gd name="adj1" fmla="val 50000"/>
              <a:gd name="adj2" fmla="val 34343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71" name="Rectangle 39"/>
          <p:cNvSpPr>
            <a:spLocks noChangeArrowheads="1"/>
          </p:cNvSpPr>
          <p:nvPr/>
        </p:nvSpPr>
        <p:spPr bwMode="auto">
          <a:xfrm>
            <a:off x="7113588" y="2205038"/>
            <a:ext cx="2159000" cy="93662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64" name="AutoShape 32"/>
          <p:cNvSpPr>
            <a:spLocks noChangeArrowheads="1"/>
          </p:cNvSpPr>
          <p:nvPr/>
        </p:nvSpPr>
        <p:spPr bwMode="auto">
          <a:xfrm rot="16200000">
            <a:off x="3405188" y="3176588"/>
            <a:ext cx="358775" cy="288925"/>
          </a:xfrm>
          <a:prstGeom prst="rightArrow">
            <a:avLst>
              <a:gd name="adj1" fmla="val 50000"/>
              <a:gd name="adj2" fmla="val 31044"/>
            </a:avLst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34" name="Rectangle 2"/>
          <p:cNvSpPr>
            <a:spLocks noChangeArrowheads="1"/>
          </p:cNvSpPr>
          <p:nvPr/>
        </p:nvSpPr>
        <p:spPr bwMode="auto">
          <a:xfrm>
            <a:off x="1785938" y="4868863"/>
            <a:ext cx="2016125" cy="431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1785938" y="5588000"/>
            <a:ext cx="7488237" cy="431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36" name="Foliennummernplatzhalter 3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19279034-E2A3-4A83-8203-7C6808607F6A}" type="slidenum">
              <a:rPr lang="de-DE" sz="1300">
                <a:solidFill>
                  <a:srgbClr val="716A6A"/>
                </a:solidFill>
                <a:latin typeface="Lucida Grande" pitchFamily="80" charset="0"/>
              </a:rPr>
              <a:pPr algn="r"/>
              <a:t>4</a:t>
            </a:fld>
            <a:endParaRPr lang="de-DE" sz="1300">
              <a:latin typeface="Lucida Grande" pitchFamily="80" charset="0"/>
            </a:endParaRPr>
          </a:p>
        </p:txBody>
      </p:sp>
      <p:sp>
        <p:nvSpPr>
          <p:cNvPr id="120841" name="Rectangle 3"/>
          <p:cNvSpPr>
            <a:spLocks noChangeArrowheads="1"/>
          </p:cNvSpPr>
          <p:nvPr/>
        </p:nvSpPr>
        <p:spPr bwMode="auto">
          <a:xfrm>
            <a:off x="7400925" y="4510088"/>
            <a:ext cx="165576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eaLnBrk="1" hangingPunct="1">
              <a:spcBef>
                <a:spcPct val="20000"/>
              </a:spcBef>
            </a:pPr>
            <a:r>
              <a:rPr lang="de-DE" sz="1100">
                <a:solidFill>
                  <a:srgbClr val="5C6971"/>
                </a:solidFill>
              </a:rPr>
              <a:t>Grammar School</a:t>
            </a:r>
          </a:p>
        </p:txBody>
      </p:sp>
      <p:sp>
        <p:nvSpPr>
          <p:cNvPr id="120853" name="Rectangle 21"/>
          <p:cNvSpPr>
            <a:spLocks noChangeArrowheads="1"/>
          </p:cNvSpPr>
          <p:nvPr/>
        </p:nvSpPr>
        <p:spPr bwMode="auto">
          <a:xfrm>
            <a:off x="1785938" y="3357563"/>
            <a:ext cx="2016125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54" name="Rectangle 22"/>
          <p:cNvSpPr>
            <a:spLocks noChangeArrowheads="1"/>
          </p:cNvSpPr>
          <p:nvPr/>
        </p:nvSpPr>
        <p:spPr bwMode="auto">
          <a:xfrm>
            <a:off x="1785938" y="2205038"/>
            <a:ext cx="2016125" cy="936625"/>
          </a:xfrm>
          <a:prstGeom prst="rect">
            <a:avLst/>
          </a:prstGeom>
          <a:solidFill>
            <a:schemeClr val="bg1"/>
          </a:solidFill>
          <a:ln w="9525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55" name="Rectangle 23"/>
          <p:cNvSpPr>
            <a:spLocks noChangeArrowheads="1"/>
          </p:cNvSpPr>
          <p:nvPr/>
        </p:nvSpPr>
        <p:spPr bwMode="auto">
          <a:xfrm>
            <a:off x="4448175" y="2205038"/>
            <a:ext cx="2447925" cy="936625"/>
          </a:xfrm>
          <a:prstGeom prst="rect">
            <a:avLst/>
          </a:prstGeom>
          <a:solidFill>
            <a:schemeClr val="bg1"/>
          </a:solidFill>
          <a:ln w="9525">
            <a:solidFill>
              <a:srgbClr val="E2001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56" name="Rectangle 24"/>
          <p:cNvSpPr>
            <a:spLocks noChangeArrowheads="1"/>
          </p:cNvSpPr>
          <p:nvPr/>
        </p:nvSpPr>
        <p:spPr bwMode="auto">
          <a:xfrm>
            <a:off x="7143750" y="2238375"/>
            <a:ext cx="2087563" cy="863600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b="1">
                <a:solidFill>
                  <a:schemeClr val="bg1"/>
                </a:solidFill>
              </a:rPr>
              <a:t>UNIVERSITÄT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Research University</a:t>
            </a:r>
          </a:p>
        </p:txBody>
      </p:sp>
      <p:sp>
        <p:nvSpPr>
          <p:cNvPr id="120857" name="Rectangle 25"/>
          <p:cNvSpPr>
            <a:spLocks noChangeArrowheads="1"/>
          </p:cNvSpPr>
          <p:nvPr/>
        </p:nvSpPr>
        <p:spPr bwMode="auto">
          <a:xfrm>
            <a:off x="4448175" y="3357563"/>
            <a:ext cx="4826000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58" name="Rectangle 3"/>
          <p:cNvSpPr>
            <a:spLocks noChangeArrowheads="1"/>
          </p:cNvSpPr>
          <p:nvPr/>
        </p:nvSpPr>
        <p:spPr bwMode="auto">
          <a:xfrm>
            <a:off x="849313" y="6092825"/>
            <a:ext cx="647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algn="ctr" eaLnBrk="1" hangingPunct="1">
              <a:spcBef>
                <a:spcPct val="20000"/>
              </a:spcBef>
            </a:pPr>
            <a:r>
              <a:rPr lang="de-DE" sz="1000" b="1">
                <a:solidFill>
                  <a:srgbClr val="666666"/>
                </a:solidFill>
              </a:rPr>
              <a:t>AGE</a:t>
            </a:r>
          </a:p>
        </p:txBody>
      </p:sp>
      <p:sp>
        <p:nvSpPr>
          <p:cNvPr id="120859" name="Rectangle 3"/>
          <p:cNvSpPr>
            <a:spLocks noChangeArrowheads="1"/>
          </p:cNvSpPr>
          <p:nvPr/>
        </p:nvSpPr>
        <p:spPr bwMode="auto">
          <a:xfrm>
            <a:off x="849313" y="5661025"/>
            <a:ext cx="647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algn="ctr" eaLnBrk="1" hangingPunct="1">
              <a:spcBef>
                <a:spcPct val="20000"/>
              </a:spcBef>
            </a:pPr>
            <a:r>
              <a:rPr lang="de-DE" sz="1100" b="1">
                <a:solidFill>
                  <a:srgbClr val="666666"/>
                </a:solidFill>
              </a:rPr>
              <a:t>6</a:t>
            </a:r>
          </a:p>
        </p:txBody>
      </p:sp>
      <p:sp>
        <p:nvSpPr>
          <p:cNvPr id="120860" name="Rectangle 3"/>
          <p:cNvSpPr>
            <a:spLocks noChangeArrowheads="1"/>
          </p:cNvSpPr>
          <p:nvPr/>
        </p:nvSpPr>
        <p:spPr bwMode="auto">
          <a:xfrm>
            <a:off x="849313" y="4941888"/>
            <a:ext cx="647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algn="ctr" eaLnBrk="1" hangingPunct="1">
              <a:spcBef>
                <a:spcPct val="20000"/>
              </a:spcBef>
            </a:pPr>
            <a:r>
              <a:rPr lang="de-DE" sz="1100" b="1">
                <a:solidFill>
                  <a:srgbClr val="666666"/>
                </a:solidFill>
              </a:rPr>
              <a:t>10</a:t>
            </a:r>
          </a:p>
        </p:txBody>
      </p:sp>
      <p:sp>
        <p:nvSpPr>
          <p:cNvPr id="120861" name="Rectangle 3"/>
          <p:cNvSpPr>
            <a:spLocks noChangeArrowheads="1"/>
          </p:cNvSpPr>
          <p:nvPr/>
        </p:nvSpPr>
        <p:spPr bwMode="auto">
          <a:xfrm>
            <a:off x="849313" y="3429000"/>
            <a:ext cx="647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algn="ctr" eaLnBrk="1" hangingPunct="1">
              <a:spcBef>
                <a:spcPct val="20000"/>
              </a:spcBef>
            </a:pPr>
            <a:r>
              <a:rPr lang="de-DE" sz="1100" b="1">
                <a:solidFill>
                  <a:srgbClr val="666666"/>
                </a:solidFill>
              </a:rPr>
              <a:t>18-19</a:t>
            </a:r>
          </a:p>
        </p:txBody>
      </p:sp>
      <p:sp>
        <p:nvSpPr>
          <p:cNvPr id="120862" name="Rectangle 3"/>
          <p:cNvSpPr>
            <a:spLocks noChangeArrowheads="1"/>
          </p:cNvSpPr>
          <p:nvPr/>
        </p:nvSpPr>
        <p:spPr bwMode="auto">
          <a:xfrm>
            <a:off x="849313" y="2203450"/>
            <a:ext cx="647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algn="ctr" eaLnBrk="1" hangingPunct="1">
              <a:spcBef>
                <a:spcPct val="20000"/>
              </a:spcBef>
            </a:pPr>
            <a:r>
              <a:rPr lang="de-DE" sz="1100" b="1">
                <a:solidFill>
                  <a:srgbClr val="666666"/>
                </a:solidFill>
              </a:rPr>
              <a:t>23-24</a:t>
            </a:r>
          </a:p>
        </p:txBody>
      </p:sp>
      <p:sp>
        <p:nvSpPr>
          <p:cNvPr id="120863" name="Rectangle 3"/>
          <p:cNvSpPr>
            <a:spLocks noChangeArrowheads="1"/>
          </p:cNvSpPr>
          <p:nvPr/>
        </p:nvSpPr>
        <p:spPr bwMode="auto">
          <a:xfrm>
            <a:off x="849313" y="4149725"/>
            <a:ext cx="647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87338" indent="-287338" algn="ctr" eaLnBrk="1" hangingPunct="1">
              <a:spcBef>
                <a:spcPct val="20000"/>
              </a:spcBef>
            </a:pPr>
            <a:r>
              <a:rPr lang="de-DE" sz="1100" b="1">
                <a:solidFill>
                  <a:srgbClr val="666666"/>
                </a:solidFill>
              </a:rPr>
              <a:t>16</a:t>
            </a:r>
          </a:p>
        </p:txBody>
      </p:sp>
      <p:sp>
        <p:nvSpPr>
          <p:cNvPr id="120868" name="Rectangle 36"/>
          <p:cNvSpPr>
            <a:spLocks noChangeArrowheads="1"/>
          </p:cNvSpPr>
          <p:nvPr/>
        </p:nvSpPr>
        <p:spPr bwMode="auto">
          <a:xfrm>
            <a:off x="1824038" y="2238375"/>
            <a:ext cx="1943100" cy="863600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b="1">
                <a:solidFill>
                  <a:schemeClr val="bg1"/>
                </a:solidFill>
              </a:rPr>
              <a:t>FACHHOCHSCHULE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University of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Applied Science</a:t>
            </a:r>
          </a:p>
          <a:p>
            <a:pPr algn="ctr" eaLnBrk="1" hangingPunct="1">
              <a:spcBef>
                <a:spcPct val="20000"/>
              </a:spcBef>
            </a:pPr>
            <a:endParaRPr lang="de-DE" sz="1100">
              <a:solidFill>
                <a:schemeClr val="bg1"/>
              </a:solidFill>
            </a:endParaRPr>
          </a:p>
        </p:txBody>
      </p:sp>
      <p:sp>
        <p:nvSpPr>
          <p:cNvPr id="120869" name="Rectangle 37"/>
          <p:cNvSpPr>
            <a:spLocks noChangeArrowheads="1"/>
          </p:cNvSpPr>
          <p:nvPr/>
        </p:nvSpPr>
        <p:spPr bwMode="auto">
          <a:xfrm>
            <a:off x="4491038" y="2244725"/>
            <a:ext cx="2374900" cy="863600"/>
          </a:xfrm>
          <a:prstGeom prst="rect">
            <a:avLst/>
          </a:prstGeom>
          <a:solidFill>
            <a:srgbClr val="C0C0C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b="1">
                <a:solidFill>
                  <a:schemeClr val="bg1"/>
                </a:solidFill>
              </a:rPr>
              <a:t>DUALE HOCHSCHULE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 b="1">
                <a:solidFill>
                  <a:schemeClr val="bg1"/>
                </a:solidFill>
              </a:rPr>
              <a:t>BADEN-WÜRTTEMBERG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Baden-Wuerttemberg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Cooperative State University</a:t>
            </a:r>
          </a:p>
        </p:txBody>
      </p:sp>
      <p:sp>
        <p:nvSpPr>
          <p:cNvPr id="120870" name="Rectangle 38"/>
          <p:cNvSpPr>
            <a:spLocks noChangeArrowheads="1"/>
          </p:cNvSpPr>
          <p:nvPr/>
        </p:nvSpPr>
        <p:spPr bwMode="auto">
          <a:xfrm>
            <a:off x="762000" y="1447800"/>
            <a:ext cx="8534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6" rIns="91413" bIns="45706"/>
          <a:lstStyle/>
          <a:p>
            <a:pPr eaLnBrk="1" hangingPunct="1"/>
            <a:r>
              <a:rPr lang="de-DE" sz="2200">
                <a:solidFill>
                  <a:srgbClr val="E2001A"/>
                </a:solidFill>
              </a:rPr>
              <a:t>GERMAN EDUCATION SYSTEM </a:t>
            </a:r>
            <a:br>
              <a:rPr lang="de-DE" sz="2200">
                <a:solidFill>
                  <a:srgbClr val="E2001A"/>
                </a:solidFill>
              </a:rPr>
            </a:br>
            <a:endParaRPr lang="de-DE" sz="2200">
              <a:solidFill>
                <a:srgbClr val="E2001A"/>
              </a:solidFill>
            </a:endParaRPr>
          </a:p>
        </p:txBody>
      </p:sp>
      <p:sp>
        <p:nvSpPr>
          <p:cNvPr id="120872" name="Rectangle 40"/>
          <p:cNvSpPr>
            <a:spLocks noChangeArrowheads="1"/>
          </p:cNvSpPr>
          <p:nvPr/>
        </p:nvSpPr>
        <p:spPr bwMode="auto">
          <a:xfrm>
            <a:off x="1824038" y="3392488"/>
            <a:ext cx="1943100" cy="576262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100">
                <a:solidFill>
                  <a:schemeClr val="bg1"/>
                </a:solidFill>
              </a:rPr>
              <a:t>Fachhochschulreife</a:t>
            </a:r>
          </a:p>
        </p:txBody>
      </p:sp>
      <p:sp>
        <p:nvSpPr>
          <p:cNvPr id="120873" name="Rectangle 41"/>
          <p:cNvSpPr>
            <a:spLocks noChangeArrowheads="1"/>
          </p:cNvSpPr>
          <p:nvPr/>
        </p:nvSpPr>
        <p:spPr bwMode="auto">
          <a:xfrm>
            <a:off x="4479925" y="3392488"/>
            <a:ext cx="4749800" cy="576262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100">
                <a:solidFill>
                  <a:schemeClr val="bg1"/>
                </a:solidFill>
              </a:rPr>
              <a:t>Abitur = General University Entrance Exam</a:t>
            </a:r>
          </a:p>
        </p:txBody>
      </p:sp>
      <p:sp>
        <p:nvSpPr>
          <p:cNvPr id="120876" name="Rectangle 44"/>
          <p:cNvSpPr>
            <a:spLocks noChangeArrowheads="1"/>
          </p:cNvSpPr>
          <p:nvPr/>
        </p:nvSpPr>
        <p:spPr bwMode="auto">
          <a:xfrm>
            <a:off x="1784350" y="4076700"/>
            <a:ext cx="2016125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77" name="Rectangle 45"/>
          <p:cNvSpPr>
            <a:spLocks noChangeArrowheads="1"/>
          </p:cNvSpPr>
          <p:nvPr/>
        </p:nvSpPr>
        <p:spPr bwMode="auto">
          <a:xfrm>
            <a:off x="1822450" y="4111625"/>
            <a:ext cx="1943100" cy="576263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Berufskolleg = College </a:t>
            </a:r>
            <a:r>
              <a:rPr lang="de-DE" sz="1100" dirty="0" err="1">
                <a:solidFill>
                  <a:schemeClr val="bg1"/>
                </a:solidFill>
              </a:rPr>
              <a:t>of</a:t>
            </a:r>
            <a:endParaRPr lang="de-DE" sz="11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de-DE" sz="1100" dirty="0" err="1">
                <a:solidFill>
                  <a:schemeClr val="bg1"/>
                </a:solidFill>
              </a:rPr>
              <a:t>Arts</a:t>
            </a:r>
            <a:r>
              <a:rPr lang="de-DE" sz="1100" dirty="0">
                <a:solidFill>
                  <a:schemeClr val="bg1"/>
                </a:solidFill>
              </a:rPr>
              <a:t> &amp; Technology</a:t>
            </a:r>
          </a:p>
        </p:txBody>
      </p:sp>
      <p:sp>
        <p:nvSpPr>
          <p:cNvPr id="120878" name="Rectangle 46"/>
          <p:cNvSpPr>
            <a:spLocks noChangeArrowheads="1"/>
          </p:cNvSpPr>
          <p:nvPr/>
        </p:nvSpPr>
        <p:spPr bwMode="auto">
          <a:xfrm>
            <a:off x="4448175" y="4076700"/>
            <a:ext cx="2016125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79" name="Rectangle 47"/>
          <p:cNvSpPr>
            <a:spLocks noChangeArrowheads="1"/>
          </p:cNvSpPr>
          <p:nvPr/>
        </p:nvSpPr>
        <p:spPr bwMode="auto">
          <a:xfrm>
            <a:off x="4486275" y="4111625"/>
            <a:ext cx="1943100" cy="576263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Vocational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>
                <a:solidFill>
                  <a:schemeClr val="bg1"/>
                </a:solidFill>
              </a:rPr>
              <a:t>Grammar School</a:t>
            </a:r>
          </a:p>
        </p:txBody>
      </p:sp>
      <p:sp>
        <p:nvSpPr>
          <p:cNvPr id="120880" name="Rectangle 48"/>
          <p:cNvSpPr>
            <a:spLocks noChangeArrowheads="1"/>
          </p:cNvSpPr>
          <p:nvPr/>
        </p:nvSpPr>
        <p:spPr bwMode="auto">
          <a:xfrm>
            <a:off x="1827213" y="4908550"/>
            <a:ext cx="1943100" cy="360363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Hauptschule = 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 dirty="0" err="1" smtClean="0">
                <a:solidFill>
                  <a:schemeClr val="bg1"/>
                </a:solidFill>
              </a:rPr>
              <a:t>Secondary</a:t>
            </a:r>
            <a:r>
              <a:rPr lang="de-DE" sz="1100" dirty="0" smtClean="0">
                <a:solidFill>
                  <a:schemeClr val="bg1"/>
                </a:solidFill>
              </a:rPr>
              <a:t> </a:t>
            </a:r>
            <a:r>
              <a:rPr lang="de-DE" sz="1100" dirty="0">
                <a:solidFill>
                  <a:schemeClr val="bg1"/>
                </a:solidFill>
              </a:rPr>
              <a:t>School 1</a:t>
            </a:r>
          </a:p>
        </p:txBody>
      </p:sp>
      <p:sp>
        <p:nvSpPr>
          <p:cNvPr id="120881" name="Rectangle 49"/>
          <p:cNvSpPr>
            <a:spLocks noChangeArrowheads="1"/>
          </p:cNvSpPr>
          <p:nvPr/>
        </p:nvSpPr>
        <p:spPr bwMode="auto">
          <a:xfrm>
            <a:off x="4448175" y="4868863"/>
            <a:ext cx="2016125" cy="4318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82" name="Rectangle 50"/>
          <p:cNvSpPr>
            <a:spLocks noChangeArrowheads="1"/>
          </p:cNvSpPr>
          <p:nvPr/>
        </p:nvSpPr>
        <p:spPr bwMode="auto">
          <a:xfrm>
            <a:off x="4489450" y="4908550"/>
            <a:ext cx="1943100" cy="360363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Realschule = 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 dirty="0" err="1" smtClean="0">
                <a:solidFill>
                  <a:schemeClr val="bg1"/>
                </a:solidFill>
              </a:rPr>
              <a:t>Secondary</a:t>
            </a:r>
            <a:r>
              <a:rPr lang="de-DE" sz="1100" dirty="0" smtClean="0">
                <a:solidFill>
                  <a:schemeClr val="bg1"/>
                </a:solidFill>
              </a:rPr>
              <a:t> </a:t>
            </a:r>
            <a:r>
              <a:rPr lang="de-DE" sz="1100" dirty="0">
                <a:solidFill>
                  <a:schemeClr val="bg1"/>
                </a:solidFill>
              </a:rPr>
              <a:t>School 2</a:t>
            </a:r>
          </a:p>
        </p:txBody>
      </p:sp>
      <p:sp>
        <p:nvSpPr>
          <p:cNvPr id="120883" name="Rectangle 51"/>
          <p:cNvSpPr>
            <a:spLocks noChangeArrowheads="1"/>
          </p:cNvSpPr>
          <p:nvPr/>
        </p:nvSpPr>
        <p:spPr bwMode="auto">
          <a:xfrm>
            <a:off x="7113588" y="4076700"/>
            <a:ext cx="2159000" cy="1223963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0884" name="Rectangle 52"/>
          <p:cNvSpPr>
            <a:spLocks noChangeArrowheads="1"/>
          </p:cNvSpPr>
          <p:nvPr/>
        </p:nvSpPr>
        <p:spPr bwMode="auto">
          <a:xfrm>
            <a:off x="7143750" y="4110038"/>
            <a:ext cx="2087563" cy="1150937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1100" dirty="0" smtClean="0">
                <a:solidFill>
                  <a:schemeClr val="bg1"/>
                </a:solidFill>
              </a:rPr>
              <a:t>Gymnasium = </a:t>
            </a:r>
          </a:p>
          <a:p>
            <a:pPr algn="ctr" eaLnBrk="1" hangingPunct="1">
              <a:spcBef>
                <a:spcPct val="20000"/>
              </a:spcBef>
            </a:pPr>
            <a:r>
              <a:rPr lang="de-DE" sz="1100" dirty="0" err="1" smtClean="0">
                <a:solidFill>
                  <a:schemeClr val="bg1"/>
                </a:solidFill>
              </a:rPr>
              <a:t>Grammar</a:t>
            </a:r>
            <a:r>
              <a:rPr lang="de-DE" sz="1100" dirty="0" smtClean="0">
                <a:solidFill>
                  <a:schemeClr val="bg1"/>
                </a:solidFill>
              </a:rPr>
              <a:t> </a:t>
            </a:r>
            <a:r>
              <a:rPr lang="de-DE" sz="1100" dirty="0">
                <a:solidFill>
                  <a:schemeClr val="bg1"/>
                </a:solidFill>
              </a:rPr>
              <a:t>School</a:t>
            </a:r>
          </a:p>
        </p:txBody>
      </p:sp>
      <p:sp>
        <p:nvSpPr>
          <p:cNvPr id="120885" name="Rectangle 53"/>
          <p:cNvSpPr>
            <a:spLocks noChangeArrowheads="1"/>
          </p:cNvSpPr>
          <p:nvPr/>
        </p:nvSpPr>
        <p:spPr bwMode="auto">
          <a:xfrm>
            <a:off x="1824038" y="5624513"/>
            <a:ext cx="7413625" cy="360362"/>
          </a:xfrm>
          <a:prstGeom prst="rect">
            <a:avLst/>
          </a:prstGeom>
          <a:solidFill>
            <a:srgbClr val="C0C0C0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sz="1100">
                <a:solidFill>
                  <a:schemeClr val="bg1"/>
                </a:solidFill>
              </a:rPr>
              <a:t>Primary School</a:t>
            </a:r>
          </a:p>
        </p:txBody>
      </p:sp>
      <p:cxnSp>
        <p:nvCxnSpPr>
          <p:cNvPr id="120886" name="AutoShape 54"/>
          <p:cNvCxnSpPr>
            <a:cxnSpLocks noChangeShapeType="1"/>
            <a:stCxn id="120872" idx="3"/>
            <a:endCxn id="120855" idx="1"/>
          </p:cNvCxnSpPr>
          <p:nvPr/>
        </p:nvCxnSpPr>
        <p:spPr bwMode="auto">
          <a:xfrm flipV="1">
            <a:off x="3767138" y="2673350"/>
            <a:ext cx="681037" cy="1008063"/>
          </a:xfrm>
          <a:prstGeom prst="bentConnector3">
            <a:avLst>
              <a:gd name="adj1" fmla="val 49884"/>
            </a:avLst>
          </a:prstGeom>
          <a:noFill/>
          <a:ln w="31750">
            <a:solidFill>
              <a:srgbClr val="808080"/>
            </a:solidFill>
            <a:prstDash val="sysDot"/>
            <a:miter lim="800000"/>
            <a:headEnd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888" name="Rectangle 56"/>
          <p:cNvSpPr>
            <a:spLocks noChangeArrowheads="1"/>
          </p:cNvSpPr>
          <p:nvPr/>
        </p:nvSpPr>
        <p:spPr bwMode="auto">
          <a:xfrm>
            <a:off x="3871913" y="2060575"/>
            <a:ext cx="504825" cy="504825"/>
          </a:xfrm>
          <a:prstGeom prst="rect">
            <a:avLst/>
          </a:prstGeom>
          <a:noFill/>
          <a:ln w="25400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/>
          <a:lstStyle/>
          <a:p>
            <a:pPr algn="ctr" eaLnBrk="1" hangingPunct="1">
              <a:spcBef>
                <a:spcPct val="20000"/>
              </a:spcBef>
            </a:pPr>
            <a:r>
              <a:rPr lang="de-DE" sz="800">
                <a:solidFill>
                  <a:srgbClr val="5C6971"/>
                </a:solidFill>
              </a:rPr>
              <a:t>With entrance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7DB4-8A13-4088-BF11-7D7954701C7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40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03C9DE-6241-47FC-860C-3BA073E51867}" type="slidenum">
              <a:rPr lang="de-DE"/>
              <a:pPr/>
              <a:t>5</a:t>
            </a:fld>
            <a:endParaRPr lang="de-DE"/>
          </a:p>
        </p:txBody>
      </p:sp>
      <p:sp>
        <p:nvSpPr>
          <p:cNvPr id="120836" name="Foliennummernplatzhalter 3"/>
          <p:cNvSpPr txBox="1">
            <a:spLocks noGrp="1"/>
          </p:cNvSpPr>
          <p:nvPr/>
        </p:nvSpPr>
        <p:spPr bwMode="auto">
          <a:xfrm>
            <a:off x="8420100" y="3810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96" charset="-128"/>
              </a:defRPr>
            </a:lvl9pPr>
          </a:lstStyle>
          <a:p>
            <a:pPr algn="r"/>
            <a:fld id="{19279034-E2A3-4A83-8203-7C6808607F6A}" type="slidenum">
              <a:rPr lang="de-DE" sz="1300">
                <a:solidFill>
                  <a:srgbClr val="716A6A"/>
                </a:solidFill>
                <a:latin typeface="Lucida Grande" pitchFamily="80" charset="0"/>
              </a:rPr>
              <a:pPr algn="r"/>
              <a:t>5</a:t>
            </a:fld>
            <a:endParaRPr lang="de-DE" sz="1300">
              <a:latin typeface="Lucida Grande" pitchFamily="80" charset="0"/>
            </a:endParaRPr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56" y="1198562"/>
            <a:ext cx="8785225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7616825" y="5078313"/>
            <a:ext cx="20161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Lucida Grande" pitchFamily="80" charset="0"/>
                <a:ea typeface="ＭＳ Ｐゴシック" pitchFamily="96" charset="-128"/>
              </a:defRPr>
            </a:lvl9pPr>
          </a:lstStyle>
          <a:p>
            <a:r>
              <a:rPr lang="en-US" sz="1400" b="1" dirty="0">
                <a:latin typeface="Arial" charset="0"/>
              </a:rPr>
              <a:t>Requirements: </a:t>
            </a:r>
          </a:p>
          <a:p>
            <a:pPr>
              <a:buFontTx/>
              <a:buChar char="•"/>
            </a:pPr>
            <a:r>
              <a:rPr lang="en-US" sz="1400" b="1" dirty="0">
                <a:latin typeface="Arial" charset="0"/>
              </a:rPr>
              <a:t> 3 </a:t>
            </a:r>
            <a:r>
              <a:rPr lang="en-US" sz="1400" b="1" dirty="0" err="1">
                <a:latin typeface="Arial" charset="0"/>
              </a:rPr>
              <a:t>yrs</a:t>
            </a:r>
            <a:r>
              <a:rPr lang="en-US" sz="1400" b="1" dirty="0">
                <a:latin typeface="Arial" charset="0"/>
              </a:rPr>
              <a:t> </a:t>
            </a:r>
            <a:r>
              <a:rPr lang="en-US" sz="1400" b="1" dirty="0" err="1">
                <a:latin typeface="Arial" charset="0"/>
              </a:rPr>
              <a:t>Uni</a:t>
            </a:r>
            <a:r>
              <a:rPr lang="en-US" sz="1400" b="1" dirty="0">
                <a:latin typeface="Arial" charset="0"/>
              </a:rPr>
              <a:t>/ DHBW/ FH</a:t>
            </a:r>
          </a:p>
          <a:p>
            <a:pPr>
              <a:buFontTx/>
              <a:buChar char="•"/>
            </a:pPr>
            <a:r>
              <a:rPr lang="en-US" sz="1400" b="1" dirty="0">
                <a:latin typeface="Arial" charset="0"/>
              </a:rPr>
              <a:t> 4 </a:t>
            </a:r>
            <a:r>
              <a:rPr lang="en-US" sz="1400" b="1" dirty="0" err="1">
                <a:latin typeface="Arial" charset="0"/>
              </a:rPr>
              <a:t>yrs</a:t>
            </a:r>
            <a:r>
              <a:rPr lang="en-US" sz="1400" b="1" dirty="0">
                <a:latin typeface="Arial" charset="0"/>
              </a:rPr>
              <a:t> </a:t>
            </a:r>
            <a:r>
              <a:rPr lang="en-US" sz="1400" b="1" dirty="0" err="1">
                <a:latin typeface="Arial" charset="0"/>
              </a:rPr>
              <a:t>Uni</a:t>
            </a:r>
            <a:r>
              <a:rPr lang="en-US" sz="1400" b="1" dirty="0">
                <a:latin typeface="Arial" charset="0"/>
              </a:rPr>
              <a:t>/ FH</a:t>
            </a:r>
          </a:p>
        </p:txBody>
      </p:sp>
    </p:spTree>
    <p:extLst>
      <p:ext uri="{BB962C8B-B14F-4D97-AF65-F5344CB8AC3E}">
        <p14:creationId xmlns:p14="http://schemas.microsoft.com/office/powerpoint/2010/main" val="131476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1DFE-6A45-46E5-BA4D-90FE5BB3A1F5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4190BD-46C5-466C-BE1F-80E8910A483B}" type="slidenum">
              <a:rPr lang="de-DE"/>
              <a:pPr/>
              <a:t>6</a:t>
            </a:fld>
            <a:endParaRPr lang="de-DE"/>
          </a:p>
        </p:txBody>
      </p:sp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9450388" y="1793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>
              <a:latin typeface="Lucida Grande" pitchFamily="80" charset="0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de-DE"/>
              <a:t>HIGHER EDUCATION IN BADEN-WUERTTEMBERG</a:t>
            </a:r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49313" y="2157413"/>
            <a:ext cx="4608512" cy="4367212"/>
          </a:xfrm>
          <a:noFill/>
          <a:ln/>
        </p:spPr>
        <p:txBody>
          <a:bodyPr lIns="0" tIns="0" rIns="0" bIns="0"/>
          <a:lstStyle/>
          <a:p>
            <a:pPr marL="0" indent="0" defTabSz="914400">
              <a:spcBef>
                <a:spcPct val="25000"/>
              </a:spcBef>
              <a:spcAft>
                <a:spcPct val="50000"/>
              </a:spcAft>
            </a:pPr>
            <a:r>
              <a:rPr lang="de-DE" sz="1600" b="1"/>
              <a:t>9 traditional research universities </a:t>
            </a:r>
            <a:br>
              <a:rPr lang="de-DE" sz="1600" b="1"/>
            </a:br>
            <a:r>
              <a:rPr lang="de-DE" sz="1600" b="1"/>
              <a:t>(Universität)</a:t>
            </a:r>
          </a:p>
          <a:p>
            <a:pPr marL="0" indent="0" defTabSz="914400">
              <a:spcBef>
                <a:spcPct val="25000"/>
              </a:spcBef>
              <a:spcAft>
                <a:spcPct val="50000"/>
              </a:spcAft>
            </a:pPr>
            <a:r>
              <a:rPr lang="de-DE" sz="1600" b="1"/>
              <a:t>25 universities of applied sciences </a:t>
            </a:r>
            <a:br>
              <a:rPr lang="de-DE" sz="1600" b="1"/>
            </a:br>
            <a:r>
              <a:rPr lang="de-DE" sz="1600" b="1"/>
              <a:t>(Fachhochschule)</a:t>
            </a:r>
          </a:p>
          <a:p>
            <a:pPr marL="0" indent="0" defTabSz="914400">
              <a:spcBef>
                <a:spcPct val="25000"/>
              </a:spcBef>
              <a:spcAft>
                <a:spcPct val="50000"/>
              </a:spcAft>
            </a:pPr>
            <a:r>
              <a:rPr lang="de-DE" sz="1600" b="1"/>
              <a:t>9 universities of fine/performing arts and music </a:t>
            </a:r>
            <a:br>
              <a:rPr lang="de-DE" sz="1600" b="1"/>
            </a:br>
            <a:r>
              <a:rPr lang="de-DE" sz="1600" b="1"/>
              <a:t>(Akademie)</a:t>
            </a:r>
          </a:p>
          <a:p>
            <a:pPr marL="0" indent="0" defTabSz="914400">
              <a:spcBef>
                <a:spcPct val="25000"/>
              </a:spcBef>
              <a:spcAft>
                <a:spcPct val="50000"/>
              </a:spcAft>
            </a:pPr>
            <a:r>
              <a:rPr lang="de-DE" sz="1600" b="1"/>
              <a:t>6 universities of education </a:t>
            </a:r>
            <a:br>
              <a:rPr lang="de-DE" sz="1600" b="1"/>
            </a:br>
            <a:r>
              <a:rPr lang="de-DE" sz="1600" b="1"/>
              <a:t>(Pädagogische Hochschule)</a:t>
            </a:r>
            <a:br>
              <a:rPr lang="de-DE" sz="1600" b="1"/>
            </a:br>
            <a:endParaRPr lang="de-DE" sz="1600" b="1"/>
          </a:p>
          <a:p>
            <a:pPr marL="0" indent="0" defTabSz="914400">
              <a:spcBef>
                <a:spcPct val="25000"/>
              </a:spcBef>
              <a:spcAft>
                <a:spcPct val="50000"/>
              </a:spcAft>
            </a:pPr>
            <a:r>
              <a:rPr lang="de-DE" sz="1600" b="1">
                <a:solidFill>
                  <a:srgbClr val="E2001A"/>
                </a:solidFill>
              </a:rPr>
              <a:t>8 cooperative state universities </a:t>
            </a:r>
            <a:br>
              <a:rPr lang="de-DE" sz="1600" b="1">
                <a:solidFill>
                  <a:srgbClr val="E2001A"/>
                </a:solidFill>
              </a:rPr>
            </a:br>
            <a:r>
              <a:rPr lang="de-DE" sz="1600" b="1">
                <a:solidFill>
                  <a:srgbClr val="E2001A"/>
                </a:solidFill>
              </a:rPr>
              <a:t>(Duale Hochschule)</a:t>
            </a:r>
          </a:p>
          <a:p>
            <a:pPr marL="0" indent="0" defTabSz="914400">
              <a:spcBef>
                <a:spcPct val="25000"/>
              </a:spcBef>
            </a:pPr>
            <a:endParaRPr lang="de-DE" sz="1600" b="1">
              <a:solidFill>
                <a:srgbClr val="E2001A"/>
              </a:solidFill>
            </a:endParaRPr>
          </a:p>
          <a:p>
            <a:pPr marL="0" indent="0" defTabSz="914400"/>
            <a:endParaRPr lang="de-DE" sz="1600" b="1">
              <a:solidFill>
                <a:schemeClr val="bg2"/>
              </a:solidFill>
            </a:endParaRPr>
          </a:p>
        </p:txBody>
      </p:sp>
      <p:pic>
        <p:nvPicPr>
          <p:cNvPr id="163848" name="Picture 8" descr="Karte SW"/>
          <p:cNvPicPr>
            <a:picLocks noChangeAspect="1" noChangeArrowheads="1"/>
          </p:cNvPicPr>
          <p:nvPr/>
        </p:nvPicPr>
        <p:blipFill>
          <a:blip r:embed="rId3">
            <a:lum brigh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438" y="1989138"/>
            <a:ext cx="3576637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49" name="Text Box 9"/>
          <p:cNvSpPr txBox="1">
            <a:spLocks noChangeArrowheads="1"/>
          </p:cNvSpPr>
          <p:nvPr/>
        </p:nvSpPr>
        <p:spPr bwMode="auto">
          <a:xfrm>
            <a:off x="704850" y="6324600"/>
            <a:ext cx="3946525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de-DE" sz="1600" b="1">
                <a:solidFill>
                  <a:srgbClr val="E2001A"/>
                </a:solidFill>
                <a:sym typeface="Wingdings" pitchFamily="2" charset="2"/>
              </a:rPr>
              <a:t> </a:t>
            </a:r>
            <a:r>
              <a:rPr lang="de-DE" sz="1600" b="1">
                <a:solidFill>
                  <a:srgbClr val="E2001A"/>
                </a:solidFill>
              </a:rPr>
              <a:t>OVER 250,000 STUDENTS IN TOTAL</a:t>
            </a:r>
            <a:br>
              <a:rPr lang="de-DE" sz="1600" b="1">
                <a:solidFill>
                  <a:srgbClr val="E2001A"/>
                </a:solidFill>
              </a:rPr>
            </a:br>
            <a:r>
              <a:rPr lang="de-DE" sz="1600" b="1">
                <a:solidFill>
                  <a:srgbClr val="E2001A"/>
                </a:solidFill>
              </a:rPr>
              <a:t/>
            </a:r>
            <a:br>
              <a:rPr lang="de-DE" sz="1600" b="1">
                <a:solidFill>
                  <a:srgbClr val="E2001A"/>
                </a:solidFill>
              </a:rPr>
            </a:br>
            <a:endParaRPr lang="de-DE" sz="1600" b="1">
              <a:solidFill>
                <a:srgbClr val="E2001A"/>
              </a:solidFill>
            </a:endParaRPr>
          </a:p>
          <a:p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DE8F-E20E-4FDE-9EE4-F4264FF3B080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BCF06D-A235-4C50-8C58-11740DF46CE3}" type="slidenum">
              <a:rPr lang="de-DE"/>
              <a:pPr/>
              <a:t>7</a:t>
            </a:fld>
            <a:endParaRPr lang="de-DE"/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9450388" y="1793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de-DE">
              <a:latin typeface="Lucida Grande" pitchFamily="80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GB"/>
              <a:t>LOCATIONS OF THE DHBW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49313" y="2157413"/>
            <a:ext cx="6913562" cy="4367212"/>
          </a:xfrm>
          <a:noFill/>
          <a:ln/>
        </p:spPr>
        <p:txBody>
          <a:bodyPr lIns="0" tIns="0" rIns="0" bIns="0"/>
          <a:lstStyle/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Heidenheim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Karlsruhe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Lörrach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Mannheim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Mosbach </a:t>
            </a:r>
            <a:br>
              <a:rPr lang="de-DE" sz="1600" b="1"/>
            </a:br>
            <a:r>
              <a:rPr lang="de-DE" sz="1600" b="1"/>
              <a:t>with Campus Bad Mergentheim</a:t>
            </a:r>
            <a:br>
              <a:rPr lang="de-DE" sz="1600" b="1"/>
            </a:br>
            <a:r>
              <a:rPr lang="de-DE" sz="1600" b="1"/>
              <a:t>In 2010: with Campus Heilbronn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Ravensburg </a:t>
            </a:r>
            <a:br>
              <a:rPr lang="de-DE" sz="1600" b="1"/>
            </a:br>
            <a:r>
              <a:rPr lang="de-DE" sz="1600" b="1"/>
              <a:t>with Campus Friedrichshafen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Stuttgart</a:t>
            </a:r>
            <a:br>
              <a:rPr lang="de-DE" sz="1600" b="1"/>
            </a:br>
            <a:r>
              <a:rPr lang="de-DE" sz="1600" b="1"/>
              <a:t>with Campus Horb</a:t>
            </a:r>
          </a:p>
          <a:p>
            <a:pPr marL="0" indent="0" defTabSz="914400">
              <a:spcBef>
                <a:spcPct val="50000"/>
              </a:spcBef>
            </a:pPr>
            <a:r>
              <a:rPr lang="de-DE" sz="1600" b="1"/>
              <a:t>DHBW Villingen-Schwenningen</a:t>
            </a:r>
          </a:p>
        </p:txBody>
      </p:sp>
      <p:pic>
        <p:nvPicPr>
          <p:cNvPr id="106504" name="Picture 8" descr="Englische Kar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"/>
          <a:stretch>
            <a:fillRect/>
          </a:stretch>
        </p:blipFill>
        <p:spPr bwMode="auto">
          <a:xfrm>
            <a:off x="4448175" y="1787525"/>
            <a:ext cx="4681538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704850" y="6324600"/>
            <a:ext cx="3833813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de-DE" sz="1600" b="1">
                <a:solidFill>
                  <a:srgbClr val="E2001A"/>
                </a:solidFill>
                <a:sym typeface="Wingdings" pitchFamily="2" charset="2"/>
              </a:rPr>
              <a:t> </a:t>
            </a:r>
            <a:r>
              <a:rPr lang="de-DE" sz="1600" b="1">
                <a:solidFill>
                  <a:srgbClr val="E2001A"/>
                </a:solidFill>
              </a:rPr>
              <a:t>OVER 25,000 STUDENTS IN TOTAL</a:t>
            </a:r>
            <a:br>
              <a:rPr lang="de-DE" sz="1600" b="1">
                <a:solidFill>
                  <a:srgbClr val="E2001A"/>
                </a:solidFill>
              </a:rPr>
            </a:br>
            <a:r>
              <a:rPr lang="de-DE" sz="1600" b="1">
                <a:solidFill>
                  <a:srgbClr val="E2001A"/>
                </a:solidFill>
              </a:rPr>
              <a:t/>
            </a:r>
            <a:br>
              <a:rPr lang="de-DE" sz="1600" b="1">
                <a:solidFill>
                  <a:srgbClr val="E2001A"/>
                </a:solidFill>
              </a:rPr>
            </a:br>
            <a:endParaRPr lang="de-DE" sz="1600" b="1">
              <a:solidFill>
                <a:srgbClr val="E2001A"/>
              </a:solidFill>
            </a:endParaRPr>
          </a:p>
          <a:p>
            <a:endParaRPr lang="de-DE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62D7-2E83-47BC-8BD8-89F393CF2B21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348817-BA96-4361-A768-9B74DE12402E}" type="slidenum">
              <a:rPr lang="de-DE"/>
              <a:pPr/>
              <a:t>8</a:t>
            </a:fld>
            <a:endParaRPr lang="de-DE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49313" y="1341438"/>
            <a:ext cx="8507412" cy="503237"/>
          </a:xfrm>
          <a:noFill/>
          <a:ln/>
        </p:spPr>
        <p:txBody>
          <a:bodyPr lIns="0" tIns="0" rIns="0" bIns="0"/>
          <a:lstStyle/>
          <a:p>
            <a:pPr defTabSz="914400"/>
            <a:r>
              <a:rPr lang="de-DE"/>
              <a:t>ORGANISATIONAL STRUCTURE (AT CENTRAL LEVEL)</a:t>
            </a:r>
          </a:p>
        </p:txBody>
      </p:sp>
      <p:sp>
        <p:nvSpPr>
          <p:cNvPr id="169987" name="Rectangle 3"/>
          <p:cNvSpPr>
            <a:spLocks noChangeArrowheads="1"/>
          </p:cNvSpPr>
          <p:nvPr/>
        </p:nvSpPr>
        <p:spPr bwMode="auto">
          <a:xfrm>
            <a:off x="3729038" y="1989138"/>
            <a:ext cx="2447925" cy="900112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Founding Board of Management</a:t>
            </a:r>
            <a:r>
              <a:rPr lang="de-DE" sz="800"/>
              <a:t/>
            </a:r>
            <a:br>
              <a:rPr lang="de-DE" sz="800"/>
            </a:br>
            <a:endParaRPr lang="de-DE" sz="800"/>
          </a:p>
          <a:p>
            <a:pPr>
              <a:buFontTx/>
              <a:buChar char="•"/>
            </a:pPr>
            <a:r>
              <a:rPr lang="de-DE" sz="600"/>
              <a:t> Chairperson (President)</a:t>
            </a:r>
          </a:p>
          <a:p>
            <a:pPr>
              <a:buFontTx/>
              <a:buChar char="•"/>
            </a:pPr>
            <a:r>
              <a:rPr lang="de-DE" sz="600"/>
              <a:t> Provost </a:t>
            </a:r>
          </a:p>
          <a:p>
            <a:pPr>
              <a:buFontTx/>
              <a:buChar char="•"/>
            </a:pPr>
            <a:r>
              <a:rPr lang="de-DE" sz="600"/>
              <a:t> Vice President for Learning and Teaching / Quality Assurance</a:t>
            </a:r>
          </a:p>
          <a:p>
            <a:pPr>
              <a:buFontTx/>
              <a:buChar char="•"/>
            </a:pPr>
            <a:r>
              <a:rPr lang="de-DE" sz="600"/>
              <a:t> Part-Time Internal Board Member</a:t>
            </a:r>
          </a:p>
          <a:p>
            <a:pPr>
              <a:buFontTx/>
              <a:buChar char="•"/>
            </a:pPr>
            <a:r>
              <a:rPr lang="de-DE" sz="600"/>
              <a:t> Part-Time External Board Member</a:t>
            </a:r>
          </a:p>
          <a:p>
            <a:endParaRPr lang="de-DE" sz="600"/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3873500" y="2984500"/>
            <a:ext cx="2159000" cy="10795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Central Services</a:t>
            </a:r>
            <a:r>
              <a:rPr lang="de-DE" sz="600"/>
              <a:t/>
            </a:r>
            <a:br>
              <a:rPr lang="de-DE" sz="600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Legal Affairs</a:t>
            </a:r>
          </a:p>
          <a:p>
            <a:pPr>
              <a:buFontTx/>
              <a:buChar char="•"/>
            </a:pPr>
            <a:r>
              <a:rPr lang="de-DE" sz="600"/>
              <a:t> Quality Assurance and Enhancement</a:t>
            </a:r>
          </a:p>
          <a:p>
            <a:pPr>
              <a:buFontTx/>
              <a:buChar char="•"/>
            </a:pPr>
            <a:r>
              <a:rPr lang="de-DE" sz="600"/>
              <a:t> Research Affairs</a:t>
            </a:r>
          </a:p>
          <a:p>
            <a:pPr>
              <a:buFontTx/>
              <a:buChar char="•"/>
            </a:pPr>
            <a:r>
              <a:rPr lang="de-DE" sz="600"/>
              <a:t> Marketing / Public Relations</a:t>
            </a:r>
          </a:p>
          <a:p>
            <a:pPr>
              <a:buFontTx/>
              <a:buChar char="•"/>
            </a:pPr>
            <a:r>
              <a:rPr lang="de-DE" sz="600"/>
              <a:t> International Affairs</a:t>
            </a:r>
          </a:p>
          <a:p>
            <a:pPr>
              <a:buFontTx/>
              <a:buChar char="•"/>
            </a:pPr>
            <a:r>
              <a:rPr lang="de-DE" sz="600"/>
              <a:t> Information and Communication Technology / </a:t>
            </a:r>
            <a:br>
              <a:rPr lang="de-DE" sz="600"/>
            </a:br>
            <a:r>
              <a:rPr lang="de-DE" sz="600"/>
              <a:t>  Data Management</a:t>
            </a:r>
          </a:p>
          <a:p>
            <a:pPr>
              <a:buFontTx/>
              <a:buChar char="•"/>
            </a:pPr>
            <a:r>
              <a:rPr lang="de-DE" sz="600"/>
              <a:t> Finance and Human Resources</a:t>
            </a:r>
          </a:p>
          <a:p>
            <a:endParaRPr lang="de-DE" sz="600"/>
          </a:p>
        </p:txBody>
      </p:sp>
      <p:sp>
        <p:nvSpPr>
          <p:cNvPr id="169989" name="Rectangle 5"/>
          <p:cNvSpPr>
            <a:spLocks noChangeArrowheads="1"/>
          </p:cNvSpPr>
          <p:nvPr/>
        </p:nvSpPr>
        <p:spPr bwMode="auto">
          <a:xfrm>
            <a:off x="3873500" y="4208463"/>
            <a:ext cx="2159000" cy="4318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Central Institutes</a:t>
            </a:r>
            <a:r>
              <a:rPr lang="de-DE" sz="600"/>
              <a:t/>
            </a:r>
            <a:br>
              <a:rPr lang="de-DE" sz="600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Centre for Academic Instruction</a:t>
            </a:r>
          </a:p>
        </p:txBody>
      </p:sp>
      <p:sp>
        <p:nvSpPr>
          <p:cNvPr id="169990" name="Rectangle 6"/>
          <p:cNvSpPr>
            <a:spLocks noChangeArrowheads="1"/>
          </p:cNvSpPr>
          <p:nvPr/>
        </p:nvSpPr>
        <p:spPr bwMode="auto">
          <a:xfrm>
            <a:off x="6319838" y="2420938"/>
            <a:ext cx="2520950" cy="611187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Founding Board of Governors</a:t>
            </a:r>
            <a:r>
              <a:rPr lang="de-DE" sz="600"/>
              <a:t/>
            </a:r>
            <a:br>
              <a:rPr lang="de-DE" sz="600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8 Chairpersons of the Local Boards of Governors from dual partners</a:t>
            </a:r>
          </a:p>
          <a:p>
            <a:pPr>
              <a:buFontTx/>
              <a:buChar char="•"/>
            </a:pPr>
            <a:r>
              <a:rPr lang="de-DE" sz="600"/>
              <a:t> 8 Representatives elected by the„Findungskommission“</a:t>
            </a:r>
          </a:p>
          <a:p>
            <a:pPr>
              <a:buFontTx/>
              <a:buChar char="•"/>
            </a:pPr>
            <a:r>
              <a:rPr lang="de-DE" sz="600"/>
              <a:t> 1 Representative of Ministry for Science, Research and the Arts</a:t>
            </a:r>
          </a:p>
        </p:txBody>
      </p:sp>
      <p:sp>
        <p:nvSpPr>
          <p:cNvPr id="169991" name="Rectangle 7"/>
          <p:cNvSpPr>
            <a:spLocks noChangeArrowheads="1"/>
          </p:cNvSpPr>
          <p:nvPr/>
        </p:nvSpPr>
        <p:spPr bwMode="auto">
          <a:xfrm>
            <a:off x="6319838" y="3140075"/>
            <a:ext cx="2520950" cy="900113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Founding Senate</a:t>
            </a:r>
            <a:br>
              <a:rPr lang="de-DE" sz="800" b="1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Chairperson</a:t>
            </a:r>
          </a:p>
          <a:p>
            <a:pPr>
              <a:buFontTx/>
              <a:buChar char="•"/>
            </a:pPr>
            <a:r>
              <a:rPr lang="de-DE" sz="600"/>
              <a:t> Chairpersons and Deputy Chairpersons of the CE‘s </a:t>
            </a:r>
          </a:p>
          <a:p>
            <a:pPr>
              <a:buFontTx/>
              <a:buChar char="•"/>
            </a:pPr>
            <a:r>
              <a:rPr lang="de-DE" sz="600"/>
              <a:t> 8 Elected Full-Time Lecturers</a:t>
            </a:r>
          </a:p>
          <a:p>
            <a:pPr>
              <a:buFontTx/>
              <a:buChar char="•"/>
            </a:pPr>
            <a:r>
              <a:rPr lang="de-DE" sz="600"/>
              <a:t> 4 Members of the Students‘ Union</a:t>
            </a:r>
          </a:p>
          <a:p>
            <a:pPr>
              <a:buFontTx/>
              <a:buChar char="•"/>
            </a:pPr>
            <a:r>
              <a:rPr lang="de-DE" sz="600"/>
              <a:t> 2 Representatives Elected by the Interim University Staff Council</a:t>
            </a:r>
          </a:p>
          <a:p>
            <a:pPr>
              <a:buFontTx/>
              <a:buChar char="•"/>
            </a:pPr>
            <a:r>
              <a:rPr lang="de-DE" sz="600"/>
              <a:t> Central Equal Opportunity Commissioner</a:t>
            </a:r>
          </a:p>
        </p:txBody>
      </p:sp>
      <p:sp>
        <p:nvSpPr>
          <p:cNvPr id="169992" name="Rectangle 8"/>
          <p:cNvSpPr>
            <a:spLocks noChangeArrowheads="1"/>
          </p:cNvSpPr>
          <p:nvPr/>
        </p:nvSpPr>
        <p:spPr bwMode="auto">
          <a:xfrm>
            <a:off x="6319838" y="4148138"/>
            <a:ext cx="2520950" cy="611187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Students‘ Union Executive Committee</a:t>
            </a:r>
            <a:br>
              <a:rPr lang="de-DE" sz="800" b="1"/>
            </a:br>
            <a:endParaRPr lang="de-DE" sz="800" b="1"/>
          </a:p>
          <a:p>
            <a:pPr>
              <a:buFontTx/>
              <a:buChar char="•"/>
            </a:pPr>
            <a:r>
              <a:rPr lang="de-DE" sz="600" b="1"/>
              <a:t> Student Members of the Senate</a:t>
            </a:r>
          </a:p>
          <a:p>
            <a:pPr>
              <a:buFontTx/>
              <a:buChar char="•"/>
            </a:pPr>
            <a:r>
              <a:rPr lang="de-DE" sz="600" b="1"/>
              <a:t> Student Representatives of the Locations</a:t>
            </a:r>
          </a:p>
        </p:txBody>
      </p:sp>
      <p:sp>
        <p:nvSpPr>
          <p:cNvPr id="169993" name="Rectangle 9"/>
          <p:cNvSpPr>
            <a:spLocks noChangeArrowheads="1"/>
          </p:cNvSpPr>
          <p:nvPr/>
        </p:nvSpPr>
        <p:spPr bwMode="auto">
          <a:xfrm>
            <a:off x="1281113" y="3327400"/>
            <a:ext cx="2305050" cy="2735263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Commissions of Experts (CE)</a:t>
            </a:r>
          </a:p>
          <a:p>
            <a:endParaRPr lang="de-DE" sz="800" b="1"/>
          </a:p>
          <a:p>
            <a:r>
              <a:rPr lang="de-DE" sz="700" b="1"/>
              <a:t>CE Engineering</a:t>
            </a:r>
          </a:p>
          <a:p>
            <a:pPr>
              <a:buFontTx/>
              <a:buChar char="•"/>
            </a:pPr>
            <a:r>
              <a:rPr lang="de-DE" sz="600"/>
              <a:t> Chairman</a:t>
            </a:r>
          </a:p>
          <a:p>
            <a:pPr>
              <a:buFontTx/>
              <a:buChar char="•"/>
            </a:pPr>
            <a:r>
              <a:rPr lang="de-DE" sz="600"/>
              <a:t> Vice Chairman </a:t>
            </a:r>
          </a:p>
          <a:p>
            <a:pPr>
              <a:buFontTx/>
              <a:buChar char="•"/>
            </a:pPr>
            <a:r>
              <a:rPr lang="de-DE" sz="600"/>
              <a:t> Executive Director</a:t>
            </a:r>
          </a:p>
          <a:p>
            <a:pPr>
              <a:buFontTx/>
              <a:buChar char="•"/>
            </a:pPr>
            <a:r>
              <a:rPr lang="de-DE" sz="600"/>
              <a:t> 6 Full-Time Lecturers</a:t>
            </a:r>
          </a:p>
          <a:p>
            <a:pPr>
              <a:buFontTx/>
              <a:buChar char="•"/>
            </a:pPr>
            <a:r>
              <a:rPr lang="de-DE" sz="600"/>
              <a:t> 6 Representatives of Dual Partners</a:t>
            </a:r>
          </a:p>
          <a:p>
            <a:pPr>
              <a:buFontTx/>
              <a:buChar char="•"/>
            </a:pPr>
            <a:r>
              <a:rPr lang="de-DE" sz="600"/>
              <a:t> 1 External Academic Advisor</a:t>
            </a:r>
          </a:p>
          <a:p>
            <a:pPr>
              <a:buFontTx/>
              <a:buChar char="•"/>
            </a:pPr>
            <a:r>
              <a:rPr lang="de-DE" sz="600"/>
              <a:t> 1 Member of Students‘ Union</a:t>
            </a:r>
          </a:p>
          <a:p>
            <a:r>
              <a:rPr lang="de-DE" sz="600"/>
              <a:t/>
            </a:r>
            <a:br>
              <a:rPr lang="de-DE" sz="600"/>
            </a:br>
            <a:r>
              <a:rPr lang="de-DE" sz="700" b="1"/>
              <a:t>CE</a:t>
            </a:r>
            <a:r>
              <a:rPr lang="de-DE" sz="600" b="1"/>
              <a:t> </a:t>
            </a:r>
            <a:r>
              <a:rPr lang="de-DE" sz="700" b="1"/>
              <a:t>Business</a:t>
            </a:r>
            <a:endParaRPr lang="de-DE" sz="600"/>
          </a:p>
          <a:p>
            <a:pPr>
              <a:buFontTx/>
              <a:buChar char="•"/>
            </a:pPr>
            <a:r>
              <a:rPr lang="de-DE" sz="600"/>
              <a:t> Chairman</a:t>
            </a:r>
          </a:p>
          <a:p>
            <a:pPr>
              <a:buFontTx/>
              <a:buChar char="•"/>
            </a:pPr>
            <a:r>
              <a:rPr lang="de-DE" sz="600"/>
              <a:t> Vice Chairman </a:t>
            </a:r>
          </a:p>
          <a:p>
            <a:pPr>
              <a:buFontTx/>
              <a:buChar char="•"/>
            </a:pPr>
            <a:r>
              <a:rPr lang="de-DE" sz="600"/>
              <a:t> Executive Director</a:t>
            </a:r>
          </a:p>
          <a:p>
            <a:pPr>
              <a:buFontTx/>
              <a:buChar char="•"/>
            </a:pPr>
            <a:r>
              <a:rPr lang="de-DE" sz="600"/>
              <a:t> 6 Full-Time Lecturers</a:t>
            </a:r>
          </a:p>
          <a:p>
            <a:pPr>
              <a:buFontTx/>
              <a:buChar char="•"/>
            </a:pPr>
            <a:r>
              <a:rPr lang="de-DE" sz="600"/>
              <a:t> 6 Representatives of Dual Partners</a:t>
            </a:r>
          </a:p>
          <a:p>
            <a:pPr>
              <a:buFontTx/>
              <a:buChar char="•"/>
            </a:pPr>
            <a:r>
              <a:rPr lang="de-DE" sz="600"/>
              <a:t> 1 External Academic Advisor</a:t>
            </a:r>
          </a:p>
          <a:p>
            <a:pPr>
              <a:buFontTx/>
              <a:buChar char="•"/>
            </a:pPr>
            <a:r>
              <a:rPr lang="de-DE" sz="600"/>
              <a:t> 1 Member of Students‘ Union</a:t>
            </a:r>
          </a:p>
          <a:p>
            <a:endParaRPr lang="de-DE" sz="600"/>
          </a:p>
          <a:p>
            <a:r>
              <a:rPr lang="de-DE" sz="700" b="1"/>
              <a:t>CE Social Work</a:t>
            </a:r>
            <a:endParaRPr lang="de-DE" sz="700"/>
          </a:p>
          <a:p>
            <a:pPr>
              <a:buFontTx/>
              <a:buChar char="•"/>
            </a:pPr>
            <a:r>
              <a:rPr lang="de-DE" sz="600"/>
              <a:t> Chairman</a:t>
            </a:r>
          </a:p>
          <a:p>
            <a:pPr>
              <a:buFontTx/>
              <a:buChar char="•"/>
            </a:pPr>
            <a:r>
              <a:rPr lang="de-DE" sz="600"/>
              <a:t> Vice Chairman </a:t>
            </a:r>
          </a:p>
          <a:p>
            <a:pPr>
              <a:buFontTx/>
              <a:buChar char="•"/>
            </a:pPr>
            <a:r>
              <a:rPr lang="de-DE" sz="600"/>
              <a:t> Executive Director</a:t>
            </a:r>
          </a:p>
          <a:p>
            <a:pPr>
              <a:buFontTx/>
              <a:buChar char="•"/>
            </a:pPr>
            <a:r>
              <a:rPr lang="de-DE" sz="600"/>
              <a:t> 3 Full-Time Lecturers</a:t>
            </a:r>
          </a:p>
          <a:p>
            <a:pPr>
              <a:buFontTx/>
              <a:buChar char="•"/>
            </a:pPr>
            <a:r>
              <a:rPr lang="de-DE" sz="600"/>
              <a:t> 3 Representatives of Dual Partners</a:t>
            </a:r>
          </a:p>
          <a:p>
            <a:pPr>
              <a:buFontTx/>
              <a:buChar char="•"/>
            </a:pPr>
            <a:r>
              <a:rPr lang="de-DE" sz="600"/>
              <a:t> 1 External Academic Advisor</a:t>
            </a:r>
          </a:p>
          <a:p>
            <a:pPr>
              <a:buFontTx/>
              <a:buChar char="•"/>
            </a:pPr>
            <a:r>
              <a:rPr lang="de-DE" sz="600"/>
              <a:t> 1 Member of Students‘ Union</a:t>
            </a:r>
          </a:p>
          <a:p>
            <a:endParaRPr lang="de-DE" sz="600"/>
          </a:p>
          <a:p>
            <a:endParaRPr lang="de-DE" sz="600"/>
          </a:p>
        </p:txBody>
      </p:sp>
      <p:sp>
        <p:nvSpPr>
          <p:cNvPr id="169994" name="Rectangle 10"/>
          <p:cNvSpPr>
            <a:spLocks noChangeArrowheads="1"/>
          </p:cNvSpPr>
          <p:nvPr/>
        </p:nvSpPr>
        <p:spPr bwMode="auto">
          <a:xfrm>
            <a:off x="1281113" y="2420938"/>
            <a:ext cx="2303462" cy="792162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Quality Assurance Commission</a:t>
            </a:r>
            <a:r>
              <a:rPr lang="de-DE" sz="600"/>
              <a:t/>
            </a:r>
            <a:br>
              <a:rPr lang="de-DE" sz="600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Chairperson</a:t>
            </a:r>
          </a:p>
          <a:p>
            <a:pPr>
              <a:buFontTx/>
              <a:buChar char="•"/>
            </a:pPr>
            <a:r>
              <a:rPr lang="de-DE" sz="600"/>
              <a:t> Executive Director</a:t>
            </a:r>
          </a:p>
          <a:p>
            <a:pPr>
              <a:buFontTx/>
              <a:buChar char="•"/>
            </a:pPr>
            <a:r>
              <a:rPr lang="de-DE" sz="600"/>
              <a:t> Chairpersons of the CE‘s and Deputies</a:t>
            </a:r>
          </a:p>
          <a:p>
            <a:pPr>
              <a:buFontTx/>
              <a:buChar char="•"/>
            </a:pPr>
            <a:r>
              <a:rPr lang="de-DE" sz="600"/>
              <a:t> Vice President for Learning and Teaching / Quality Assurance</a:t>
            </a:r>
          </a:p>
          <a:p>
            <a:pPr>
              <a:buFontTx/>
              <a:buChar char="•"/>
            </a:pPr>
            <a:r>
              <a:rPr lang="de-DE" sz="600"/>
              <a:t> Student representatives of the CE‘s</a:t>
            </a:r>
          </a:p>
        </p:txBody>
      </p:sp>
    </p:spTree>
    <p:extLst>
      <p:ext uri="{BB962C8B-B14F-4D97-AF65-F5344CB8AC3E}">
        <p14:creationId xmlns:p14="http://schemas.microsoft.com/office/powerpoint/2010/main" val="11801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D0606-860E-444C-88B2-35CEEAC00074}" type="datetime1">
              <a:rPr lang="de-DE" sz="1400" smtClean="0"/>
              <a:t>18.11.2012</a:t>
            </a:fld>
            <a:endParaRPr lang="de-DE" sz="140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A54D4B-3F4F-49E3-AD2C-32711DCBFFF6}" type="slidenum">
              <a:rPr lang="de-DE"/>
              <a:pPr/>
              <a:t>9</a:t>
            </a:fld>
            <a:endParaRPr lang="de-DE"/>
          </a:p>
        </p:txBody>
      </p:sp>
      <p:sp>
        <p:nvSpPr>
          <p:cNvPr id="172035" name="Rectangle 3"/>
          <p:cNvSpPr>
            <a:spLocks noChangeArrowheads="1"/>
          </p:cNvSpPr>
          <p:nvPr/>
        </p:nvSpPr>
        <p:spPr bwMode="auto">
          <a:xfrm>
            <a:off x="5024438" y="2349500"/>
            <a:ext cx="2592387" cy="10795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Local Senate (formerly: Conference)</a:t>
            </a:r>
            <a:r>
              <a:rPr lang="de-DE" sz="800"/>
              <a:t/>
            </a:r>
            <a:br>
              <a:rPr lang="de-DE" sz="800"/>
            </a:br>
            <a:endParaRPr lang="de-DE" sz="800"/>
          </a:p>
          <a:p>
            <a:pPr>
              <a:buFontTx/>
              <a:buChar char="•"/>
            </a:pPr>
            <a:r>
              <a:rPr lang="de-DE" sz="600"/>
              <a:t> President</a:t>
            </a:r>
          </a:p>
          <a:p>
            <a:pPr>
              <a:buFontTx/>
              <a:buChar char="•"/>
            </a:pPr>
            <a:r>
              <a:rPr lang="de-DE" sz="600"/>
              <a:t> Vice Presidents </a:t>
            </a:r>
          </a:p>
          <a:p>
            <a:pPr>
              <a:buFontTx/>
              <a:buChar char="•"/>
            </a:pPr>
            <a:r>
              <a:rPr lang="de-DE" sz="600"/>
              <a:t> Provost</a:t>
            </a:r>
          </a:p>
          <a:p>
            <a:pPr>
              <a:buFontTx/>
              <a:buChar char="•"/>
            </a:pPr>
            <a:r>
              <a:rPr lang="de-DE" sz="600"/>
              <a:t> 4 Lecturers of each Faculty</a:t>
            </a:r>
          </a:p>
          <a:p>
            <a:pPr>
              <a:buFontTx/>
              <a:buChar char="•"/>
            </a:pPr>
            <a:r>
              <a:rPr lang="de-DE" sz="600"/>
              <a:t> 1 Students‘ Representative of each Faculty</a:t>
            </a:r>
          </a:p>
          <a:p>
            <a:pPr>
              <a:buFontTx/>
              <a:buChar char="•"/>
            </a:pPr>
            <a:r>
              <a:rPr lang="de-DE" sz="600"/>
              <a:t> Other Staff</a:t>
            </a:r>
          </a:p>
          <a:p>
            <a:endParaRPr lang="de-DE" sz="600"/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5024438" y="3573463"/>
            <a:ext cx="2592387" cy="1439862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Local Board of Governors (formerly: Dual Senate)</a:t>
            </a:r>
            <a:br>
              <a:rPr lang="de-DE" sz="800" b="1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President</a:t>
            </a:r>
          </a:p>
          <a:p>
            <a:pPr>
              <a:buFontTx/>
              <a:buChar char="•"/>
            </a:pPr>
            <a:r>
              <a:rPr lang="de-DE" sz="600"/>
              <a:t> Vice Presidents </a:t>
            </a:r>
          </a:p>
          <a:p>
            <a:pPr>
              <a:buFontTx/>
              <a:buChar char="•"/>
            </a:pPr>
            <a:r>
              <a:rPr lang="de-DE" sz="600"/>
              <a:t> Provost</a:t>
            </a:r>
          </a:p>
          <a:p>
            <a:pPr>
              <a:buFontTx/>
              <a:buChar char="•"/>
            </a:pPr>
            <a:r>
              <a:rPr lang="de-DE" sz="600"/>
              <a:t> Deans</a:t>
            </a:r>
          </a:p>
          <a:p>
            <a:pPr>
              <a:buFontTx/>
              <a:buChar char="•"/>
            </a:pPr>
            <a:r>
              <a:rPr lang="de-DE" sz="600"/>
              <a:t> 1 Professor of each Faculty</a:t>
            </a:r>
          </a:p>
          <a:p>
            <a:pPr>
              <a:buFontTx/>
              <a:buChar char="•"/>
            </a:pPr>
            <a:r>
              <a:rPr lang="de-DE" sz="600"/>
              <a:t> 2 Representatives of the Dual Partners per Faculty</a:t>
            </a:r>
          </a:p>
          <a:p>
            <a:pPr>
              <a:buFontTx/>
              <a:buChar char="•"/>
            </a:pPr>
            <a:r>
              <a:rPr lang="de-DE" sz="600"/>
              <a:t> 1 Students‘ Representative of each Faculty</a:t>
            </a:r>
          </a:p>
          <a:p>
            <a:pPr>
              <a:buFontTx/>
              <a:buChar char="•"/>
            </a:pPr>
            <a:r>
              <a:rPr lang="de-DE" sz="600"/>
              <a:t> Further Representatives of the Dual Partners, if necessary to ensure</a:t>
            </a:r>
          </a:p>
          <a:p>
            <a:r>
              <a:rPr lang="de-DE" sz="600"/>
              <a:t>  equal representation</a:t>
            </a:r>
          </a:p>
          <a:p>
            <a:endParaRPr lang="de-DE" sz="600"/>
          </a:p>
        </p:txBody>
      </p:sp>
      <p:sp>
        <p:nvSpPr>
          <p:cNvPr id="172037" name="Rectangle 5"/>
          <p:cNvSpPr>
            <a:spLocks noChangeArrowheads="1"/>
          </p:cNvSpPr>
          <p:nvPr/>
        </p:nvSpPr>
        <p:spPr bwMode="auto">
          <a:xfrm>
            <a:off x="2362200" y="4797425"/>
            <a:ext cx="2519363" cy="215900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Students‘ Representatives</a:t>
            </a:r>
            <a:endParaRPr lang="de-DE" sz="600"/>
          </a:p>
        </p:txBody>
      </p:sp>
      <p:sp>
        <p:nvSpPr>
          <p:cNvPr id="172038" name="Rectangle 6"/>
          <p:cNvSpPr>
            <a:spLocks noChangeArrowheads="1"/>
          </p:cNvSpPr>
          <p:nvPr/>
        </p:nvSpPr>
        <p:spPr bwMode="auto">
          <a:xfrm>
            <a:off x="2362200" y="2349500"/>
            <a:ext cx="2519363" cy="611188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 dirty="0" err="1"/>
              <a:t>Local</a:t>
            </a:r>
            <a:r>
              <a:rPr lang="de-DE" sz="800" b="1" dirty="0"/>
              <a:t> Management</a:t>
            </a:r>
            <a:r>
              <a:rPr lang="de-DE" sz="600" dirty="0"/>
              <a:t/>
            </a:r>
            <a:br>
              <a:rPr lang="de-DE" sz="600" dirty="0"/>
            </a:br>
            <a:endParaRPr lang="de-DE" sz="600" dirty="0"/>
          </a:p>
          <a:p>
            <a:pPr>
              <a:buFontTx/>
              <a:buChar char="•"/>
            </a:pPr>
            <a:r>
              <a:rPr lang="de-DE" sz="600" dirty="0" err="1"/>
              <a:t>President</a:t>
            </a:r>
            <a:endParaRPr lang="de-DE" sz="600" dirty="0"/>
          </a:p>
          <a:p>
            <a:pPr>
              <a:buFontTx/>
              <a:buChar char="•"/>
            </a:pPr>
            <a:r>
              <a:rPr lang="de-DE" sz="600" dirty="0"/>
              <a:t> </a:t>
            </a:r>
            <a:r>
              <a:rPr lang="de-DE" sz="600" dirty="0" err="1"/>
              <a:t>Vice</a:t>
            </a:r>
            <a:r>
              <a:rPr lang="de-DE" sz="600" dirty="0"/>
              <a:t> </a:t>
            </a:r>
            <a:r>
              <a:rPr lang="de-DE" sz="600" dirty="0" err="1"/>
              <a:t>Presidents</a:t>
            </a:r>
            <a:endParaRPr lang="de-DE" sz="600" dirty="0"/>
          </a:p>
          <a:p>
            <a:pPr>
              <a:buFontTx/>
              <a:buChar char="•"/>
            </a:pPr>
            <a:r>
              <a:rPr lang="de-DE" sz="600" dirty="0"/>
              <a:t> </a:t>
            </a:r>
            <a:r>
              <a:rPr lang="de-DE" sz="600" dirty="0" err="1"/>
              <a:t>Provost</a:t>
            </a:r>
            <a:endParaRPr lang="de-DE" sz="600" dirty="0"/>
          </a:p>
        </p:txBody>
      </p:sp>
      <p:sp>
        <p:nvSpPr>
          <p:cNvPr id="172039" name="Rectangle 7"/>
          <p:cNvSpPr>
            <a:spLocks noChangeArrowheads="1"/>
          </p:cNvSpPr>
          <p:nvPr/>
        </p:nvSpPr>
        <p:spPr bwMode="auto">
          <a:xfrm>
            <a:off x="2362200" y="3068638"/>
            <a:ext cx="2519363" cy="792162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Local Services</a:t>
            </a:r>
          </a:p>
          <a:p>
            <a:endParaRPr lang="de-DE" sz="600"/>
          </a:p>
          <a:p>
            <a:pPr>
              <a:buFontTx/>
              <a:buChar char="•"/>
            </a:pPr>
            <a:r>
              <a:rPr lang="de-DE" sz="600"/>
              <a:t> Administration</a:t>
            </a:r>
          </a:p>
          <a:p>
            <a:pPr>
              <a:buFontTx/>
              <a:buChar char="•"/>
            </a:pPr>
            <a:r>
              <a:rPr lang="de-DE" sz="600"/>
              <a:t> Public Relations </a:t>
            </a:r>
          </a:p>
          <a:p>
            <a:pPr>
              <a:buFontTx/>
              <a:buChar char="•"/>
            </a:pPr>
            <a:r>
              <a:rPr lang="de-DE" sz="600"/>
              <a:t> International Office</a:t>
            </a:r>
          </a:p>
          <a:p>
            <a:pPr>
              <a:buFontTx/>
              <a:buChar char="•"/>
            </a:pPr>
            <a:r>
              <a:rPr lang="de-DE" sz="600"/>
              <a:t> Data Management / IT</a:t>
            </a:r>
          </a:p>
          <a:p>
            <a:pPr>
              <a:buFontTx/>
              <a:buChar char="•"/>
            </a:pPr>
            <a:r>
              <a:rPr lang="de-DE" sz="600"/>
              <a:t> Quality Assurance</a:t>
            </a:r>
          </a:p>
        </p:txBody>
      </p:sp>
      <p:sp>
        <p:nvSpPr>
          <p:cNvPr id="172040" name="Rectangle 8"/>
          <p:cNvSpPr>
            <a:spLocks noChangeArrowheads="1"/>
          </p:cNvSpPr>
          <p:nvPr/>
        </p:nvSpPr>
        <p:spPr bwMode="auto">
          <a:xfrm>
            <a:off x="2362200" y="3975100"/>
            <a:ext cx="2519363" cy="720725"/>
          </a:xfrm>
          <a:prstGeom prst="rect">
            <a:avLst/>
          </a:prstGeom>
          <a:solidFill>
            <a:srgbClr val="C0C0C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de-DE" sz="800" b="1"/>
              <a:t>Faculties</a:t>
            </a:r>
            <a:br>
              <a:rPr lang="de-DE" sz="800" b="1"/>
            </a:br>
            <a:endParaRPr lang="de-DE" sz="600"/>
          </a:p>
          <a:p>
            <a:pPr>
              <a:buFontTx/>
              <a:buChar char="•"/>
            </a:pPr>
            <a:r>
              <a:rPr lang="de-DE" sz="600"/>
              <a:t> Deans</a:t>
            </a:r>
          </a:p>
          <a:p>
            <a:pPr>
              <a:buFontTx/>
              <a:buChar char="•"/>
            </a:pPr>
            <a:r>
              <a:rPr lang="de-DE" sz="600"/>
              <a:t> Associate Deans</a:t>
            </a:r>
          </a:p>
          <a:p>
            <a:pPr>
              <a:buFontTx/>
              <a:buChar char="•"/>
            </a:pPr>
            <a:r>
              <a:rPr lang="de-DE" sz="600"/>
              <a:t> Heads of Department</a:t>
            </a:r>
          </a:p>
          <a:p>
            <a:pPr>
              <a:buFontTx/>
              <a:buChar char="•"/>
            </a:pPr>
            <a:r>
              <a:rPr lang="de-DE" sz="600"/>
              <a:t> Lecturers</a:t>
            </a:r>
          </a:p>
        </p:txBody>
      </p:sp>
      <p:sp>
        <p:nvSpPr>
          <p:cNvPr id="172042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defTabSz="914400"/>
            <a:r>
              <a:rPr lang="de-DE" dirty="0"/>
              <a:t>ORGANISATIONAL STRUCTURE OF THE LOCATIONS</a:t>
            </a:r>
          </a:p>
        </p:txBody>
      </p:sp>
      <p:sp>
        <p:nvSpPr>
          <p:cNvPr id="172043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66113" y="5734050"/>
            <a:ext cx="358775" cy="360363"/>
          </a:xfrm>
          <a:prstGeom prst="actionButtonBackPrevious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24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28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28" charset="0"/>
            <a:ea typeface="ＭＳ Ｐゴシック" pitchFamily="-32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0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0" charset="0"/>
            <a:ea typeface="ＭＳ Ｐゴシック" pitchFamily="96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0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0" charset="0"/>
            <a:ea typeface="ＭＳ Ｐゴシック" pitchFamily="96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A4-Papier (210x297 mm)</PresentationFormat>
  <Paragraphs>408</Paragraphs>
  <Slides>28</Slides>
  <Notes>25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7" baseType="lpstr">
      <vt:lpstr>Arial</vt:lpstr>
      <vt:lpstr>ＭＳ Ｐゴシック</vt:lpstr>
      <vt:lpstr>Lucida Grande</vt:lpstr>
      <vt:lpstr>Wingdings</vt:lpstr>
      <vt:lpstr>Leere Präsentation</vt:lpstr>
      <vt:lpstr>1_Leere Präsentation</vt:lpstr>
      <vt:lpstr>2_Leere Präsentation</vt:lpstr>
      <vt:lpstr>3_Leere Präsentation</vt:lpstr>
      <vt:lpstr>Diagramm</vt:lpstr>
      <vt:lpstr>PowerPoint-Präsentation</vt:lpstr>
      <vt:lpstr>A SHORT OVERVIEW ON THE HISTORY OF THE BADEN WUERTTEMBERG COOPERATIVE UNIVERSITY</vt:lpstr>
      <vt:lpstr>PowerPoint-Präsentation</vt:lpstr>
      <vt:lpstr>PowerPoint-Präsentation</vt:lpstr>
      <vt:lpstr>PowerPoint-Präsentation</vt:lpstr>
      <vt:lpstr>HIGHER EDUCATION IN BADEN-WUERTTEMBERG</vt:lpstr>
      <vt:lpstr>LOCATIONS OF THE DHBW</vt:lpstr>
      <vt:lpstr>ORGANISATIONAL STRUCTURE (AT CENTRAL LEVEL)</vt:lpstr>
      <vt:lpstr>ORGANISATIONAL STRUCTURE OF THE LOCATIONS</vt:lpstr>
      <vt:lpstr>PowerPoint-Präsentation</vt:lpstr>
      <vt:lpstr>ALLOCATION OF STUDENTS (2009) – ACCORDING TO LOCATIONS</vt:lpstr>
      <vt:lpstr>STUDENTS in 2010  Federal States Overall: 1.895  </vt:lpstr>
      <vt:lpstr>PowerPoint-Präsentation</vt:lpstr>
      <vt:lpstr>Overall Student Numbers</vt:lpstr>
      <vt:lpstr>Cooperating Companies</vt:lpstr>
      <vt:lpstr>PowerPoint-Präsentation</vt:lpstr>
      <vt:lpstr>PowerPoint-Präsentation</vt:lpstr>
      <vt:lpstr>Faculty of Business Administration  </vt:lpstr>
      <vt:lpstr>Faculty of Engineering</vt:lpstr>
      <vt:lpstr>Master Programs –Graduate School Rhein-Neckar </vt:lpstr>
      <vt:lpstr>PowerPoint-Präsentation</vt:lpstr>
      <vt:lpstr>PowerPoint-Präsentation</vt:lpstr>
      <vt:lpstr>ALLOCATION OF STUDENTS – ACCORDING TO DEGREE PROGRAMMES (2009)</vt:lpstr>
      <vt:lpstr>DUAL LEARNING – HOW DOES IT WORK?  </vt:lpstr>
      <vt:lpstr>PowerPoint-Präsentation</vt:lpstr>
      <vt:lpstr>FUTURE PROSPECTS</vt:lpstr>
      <vt:lpstr>Exchange Students in Mannheim - What to expect </vt:lpstr>
      <vt:lpstr>THANK YOU FOR YOUR ATTENTION!</vt:lpstr>
    </vt:vector>
  </TitlesOfParts>
  <Company>Andreas Jung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rzadmin</dc:creator>
  <cp:lastModifiedBy>rzadmin</cp:lastModifiedBy>
  <cp:revision>133</cp:revision>
  <cp:lastPrinted>2009-06-16T07:45:26Z</cp:lastPrinted>
  <dcterms:modified xsi:type="dcterms:W3CDTF">2012-11-18T22:58:12Z</dcterms:modified>
</cp:coreProperties>
</file>